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6" r:id="rId2"/>
    <p:sldId id="257" r:id="rId3"/>
    <p:sldId id="552" r:id="rId4"/>
    <p:sldId id="716" r:id="rId5"/>
    <p:sldId id="583" r:id="rId6"/>
    <p:sldId id="258" r:id="rId7"/>
    <p:sldId id="259" r:id="rId8"/>
    <p:sldId id="710" r:id="rId9"/>
    <p:sldId id="261" r:id="rId10"/>
    <p:sldId id="709" r:id="rId11"/>
    <p:sldId id="712" r:id="rId12"/>
    <p:sldId id="718" r:id="rId13"/>
    <p:sldId id="263" r:id="rId14"/>
    <p:sldId id="262" r:id="rId15"/>
    <p:sldId id="599" r:id="rId16"/>
    <p:sldId id="717" r:id="rId17"/>
    <p:sldId id="711" r:id="rId18"/>
    <p:sldId id="704" r:id="rId19"/>
    <p:sldId id="715" r:id="rId20"/>
    <p:sldId id="719"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4B2099-012B-4AE6-9F95-841C34294EF4}" type="datetimeFigureOut">
              <a:rPr lang="en-US" smtClean="0"/>
              <a:t>8/16/2024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E599D2-116A-41FD-B89B-2E7B814AA229}" type="slidenum">
              <a:rPr lang="en-US" smtClean="0"/>
              <a:t>‹#›</a:t>
            </a:fld>
            <a:endParaRPr lang="en-US"/>
          </a:p>
        </p:txBody>
      </p:sp>
    </p:spTree>
    <p:extLst>
      <p:ext uri="{BB962C8B-B14F-4D97-AF65-F5344CB8AC3E}">
        <p14:creationId xmlns:p14="http://schemas.microsoft.com/office/powerpoint/2010/main" val="177106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defTabSz="931774">
              <a:defRPr/>
            </a:pPr>
            <a:endParaRPr lang="en-US">
              <a:solidFill>
                <a:prstClr val="black"/>
              </a:solidFill>
              <a:latin typeface="Calibri"/>
            </a:endParaRPr>
          </a:p>
        </p:txBody>
      </p:sp>
    </p:spTree>
    <p:extLst>
      <p:ext uri="{BB962C8B-B14F-4D97-AF65-F5344CB8AC3E}">
        <p14:creationId xmlns:p14="http://schemas.microsoft.com/office/powerpoint/2010/main" val="24204056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pPr defTabSz="931774">
              <a:defRPr/>
            </a:pPr>
            <a:endParaRPr lang="en-US">
              <a:solidFill>
                <a:prstClr val="black"/>
              </a:solidFill>
              <a:latin typeface="Calibri"/>
            </a:endParaRPr>
          </a:p>
        </p:txBody>
      </p:sp>
    </p:spTree>
    <p:extLst>
      <p:ext uri="{BB962C8B-B14F-4D97-AF65-F5344CB8AC3E}">
        <p14:creationId xmlns:p14="http://schemas.microsoft.com/office/powerpoint/2010/main" val="1036694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pPr defTabSz="931774">
              <a:defRPr/>
            </a:pPr>
            <a:endParaRPr lang="en-US">
              <a:solidFill>
                <a:prstClr val="black"/>
              </a:solidFill>
              <a:latin typeface="Calibri"/>
            </a:endParaRPr>
          </a:p>
        </p:txBody>
      </p:sp>
    </p:spTree>
    <p:extLst>
      <p:ext uri="{BB962C8B-B14F-4D97-AF65-F5344CB8AC3E}">
        <p14:creationId xmlns:p14="http://schemas.microsoft.com/office/powerpoint/2010/main" val="31364592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pPr defTabSz="931774">
              <a:defRPr/>
            </a:pPr>
            <a:endParaRPr lang="en-US">
              <a:solidFill>
                <a:prstClr val="black"/>
              </a:solidFill>
              <a:latin typeface="Calibri"/>
            </a:endParaRPr>
          </a:p>
        </p:txBody>
      </p:sp>
    </p:spTree>
    <p:extLst>
      <p:ext uri="{BB962C8B-B14F-4D97-AF65-F5344CB8AC3E}">
        <p14:creationId xmlns:p14="http://schemas.microsoft.com/office/powerpoint/2010/main" val="29454366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pPr defTabSz="931774">
              <a:defRPr/>
            </a:pPr>
            <a:endParaRPr lang="en-US">
              <a:solidFill>
                <a:prstClr val="black"/>
              </a:solidFill>
              <a:latin typeface="Calibri"/>
            </a:endParaRPr>
          </a:p>
        </p:txBody>
      </p:sp>
    </p:spTree>
    <p:extLst>
      <p:ext uri="{BB962C8B-B14F-4D97-AF65-F5344CB8AC3E}">
        <p14:creationId xmlns:p14="http://schemas.microsoft.com/office/powerpoint/2010/main" val="4018749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defTabSz="931774">
              <a:defRPr/>
            </a:pPr>
            <a:endParaRPr lang="en-US">
              <a:solidFill>
                <a:prstClr val="black"/>
              </a:solidFill>
              <a:latin typeface="Calibri"/>
            </a:endParaRPr>
          </a:p>
        </p:txBody>
      </p:sp>
    </p:spTree>
    <p:extLst>
      <p:ext uri="{BB962C8B-B14F-4D97-AF65-F5344CB8AC3E}">
        <p14:creationId xmlns:p14="http://schemas.microsoft.com/office/powerpoint/2010/main" val="33304413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Modified script</a:t>
            </a:r>
            <a:endParaRPr lang="en-US" dirty="0"/>
          </a:p>
        </p:txBody>
      </p:sp>
      <p:sp>
        <p:nvSpPr>
          <p:cNvPr id="5" name="Date Placeholder 4"/>
          <p:cNvSpPr>
            <a:spLocks noGrp="1"/>
          </p:cNvSpPr>
          <p:nvPr>
            <p:ph type="dt" idx="11"/>
          </p:nvPr>
        </p:nvSpPr>
        <p:spPr/>
        <p:txBody>
          <a:bodyPr/>
          <a:lstStyle/>
          <a:p>
            <a:pPr defTabSz="931774">
              <a:defRPr/>
            </a:pPr>
            <a:endParaRPr lang="en-US">
              <a:solidFill>
                <a:prstClr val="black"/>
              </a:solidFill>
              <a:latin typeface="Calibri"/>
            </a:endParaRPr>
          </a:p>
        </p:txBody>
      </p:sp>
    </p:spTree>
    <p:extLst>
      <p:ext uri="{BB962C8B-B14F-4D97-AF65-F5344CB8AC3E}">
        <p14:creationId xmlns:p14="http://schemas.microsoft.com/office/powerpoint/2010/main" val="2674877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pPr defTabSz="931774">
              <a:defRPr/>
            </a:pPr>
            <a:endParaRPr lang="en-US">
              <a:solidFill>
                <a:prstClr val="black"/>
              </a:solidFill>
              <a:latin typeface="Calibri"/>
            </a:endParaRPr>
          </a:p>
        </p:txBody>
      </p:sp>
    </p:spTree>
    <p:extLst>
      <p:ext uri="{BB962C8B-B14F-4D97-AF65-F5344CB8AC3E}">
        <p14:creationId xmlns:p14="http://schemas.microsoft.com/office/powerpoint/2010/main" val="5375711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pPr defTabSz="931774">
              <a:defRPr/>
            </a:pPr>
            <a:endParaRPr lang="en-US">
              <a:solidFill>
                <a:prstClr val="black"/>
              </a:solidFill>
              <a:latin typeface="Calibri"/>
            </a:endParaRPr>
          </a:p>
        </p:txBody>
      </p:sp>
    </p:spTree>
    <p:extLst>
      <p:ext uri="{BB962C8B-B14F-4D97-AF65-F5344CB8AC3E}">
        <p14:creationId xmlns:p14="http://schemas.microsoft.com/office/powerpoint/2010/main" val="40557762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pPr defTabSz="931774">
              <a:defRPr/>
            </a:pPr>
            <a:endParaRPr lang="en-US">
              <a:solidFill>
                <a:prstClr val="black"/>
              </a:solidFill>
              <a:latin typeface="Calibri"/>
            </a:endParaRPr>
          </a:p>
        </p:txBody>
      </p:sp>
    </p:spTree>
    <p:extLst>
      <p:ext uri="{BB962C8B-B14F-4D97-AF65-F5344CB8AC3E}">
        <p14:creationId xmlns:p14="http://schemas.microsoft.com/office/powerpoint/2010/main" val="12081113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pPr defTabSz="931774">
              <a:defRPr/>
            </a:pPr>
            <a:endParaRPr lang="en-US">
              <a:solidFill>
                <a:prstClr val="black"/>
              </a:solidFill>
              <a:latin typeface="Calibri"/>
            </a:endParaRPr>
          </a:p>
        </p:txBody>
      </p:sp>
    </p:spTree>
    <p:extLst>
      <p:ext uri="{BB962C8B-B14F-4D97-AF65-F5344CB8AC3E}">
        <p14:creationId xmlns:p14="http://schemas.microsoft.com/office/powerpoint/2010/main" val="18594574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pPr defTabSz="931774">
              <a:defRPr/>
            </a:pPr>
            <a:endParaRPr lang="en-US">
              <a:solidFill>
                <a:prstClr val="black"/>
              </a:solidFill>
              <a:latin typeface="Calibri"/>
            </a:endParaRPr>
          </a:p>
        </p:txBody>
      </p:sp>
    </p:spTree>
    <p:extLst>
      <p:ext uri="{BB962C8B-B14F-4D97-AF65-F5344CB8AC3E}">
        <p14:creationId xmlns:p14="http://schemas.microsoft.com/office/powerpoint/2010/main" val="2678667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effectLst/>
              </a:rPr>
              <a:t>Test Access Code: </a:t>
            </a:r>
            <a:r>
              <a:rPr lang="en-US" dirty="0"/>
              <a:t>Emailed to school admin the week before the test. Do not give the Test Access Code to students or write it anywhere until it is time for students to begin the exam. Take any necessary steps to ensure that no students are able to see the code before the appropriate time.</a:t>
            </a:r>
          </a:p>
        </p:txBody>
      </p:sp>
      <p:sp>
        <p:nvSpPr>
          <p:cNvPr id="5" name="Date Placeholder 4"/>
          <p:cNvSpPr>
            <a:spLocks noGrp="1"/>
          </p:cNvSpPr>
          <p:nvPr>
            <p:ph type="dt" idx="11"/>
          </p:nvPr>
        </p:nvSpPr>
        <p:spPr/>
        <p:txBody>
          <a:bodyPr/>
          <a:lstStyle/>
          <a:p>
            <a:pPr defTabSz="931774">
              <a:defRPr/>
            </a:pPr>
            <a:endParaRPr lang="en-US">
              <a:solidFill>
                <a:prstClr val="black"/>
              </a:solidFill>
              <a:latin typeface="Calibri"/>
            </a:endParaRPr>
          </a:p>
        </p:txBody>
      </p:sp>
    </p:spTree>
    <p:extLst>
      <p:ext uri="{BB962C8B-B14F-4D97-AF65-F5344CB8AC3E}">
        <p14:creationId xmlns:p14="http://schemas.microsoft.com/office/powerpoint/2010/main" val="20221806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12E2F3CE-DE96-4EFD-9D05-DB1994A97458}" type="datetimeFigureOut">
              <a:rPr lang="en-US" smtClean="0"/>
              <a:t>8/16/2024</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A7417147-1152-4381-BDA4-88DFF1FE5589}" type="slidenum">
              <a:rPr lang="en-US" smtClean="0"/>
              <a:t>‹#›</a:t>
            </a:fld>
            <a:endParaRPr lang="en-US"/>
          </a:p>
        </p:txBody>
      </p:sp>
    </p:spTree>
    <p:extLst>
      <p:ext uri="{BB962C8B-B14F-4D97-AF65-F5344CB8AC3E}">
        <p14:creationId xmlns:p14="http://schemas.microsoft.com/office/powerpoint/2010/main" val="7901887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2E2F3CE-DE96-4EFD-9D05-DB1994A97458}" type="datetimeFigureOut">
              <a:rPr lang="en-US" smtClean="0"/>
              <a:t>8/16/2024</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A7417147-1152-4381-BDA4-88DFF1FE5589}" type="slidenum">
              <a:rPr lang="en-US" smtClean="0"/>
              <a:t>‹#›</a:t>
            </a:fld>
            <a:endParaRPr lang="en-US"/>
          </a:p>
        </p:txBody>
      </p:sp>
    </p:spTree>
    <p:extLst>
      <p:ext uri="{BB962C8B-B14F-4D97-AF65-F5344CB8AC3E}">
        <p14:creationId xmlns:p14="http://schemas.microsoft.com/office/powerpoint/2010/main" val="671915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12E2F3CE-DE96-4EFD-9D05-DB1994A97458}" type="datetimeFigureOut">
              <a:rPr lang="en-US" smtClean="0"/>
              <a:t>8/16/2024</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7417147-1152-4381-BDA4-88DFF1FE5589}" type="slidenum">
              <a:rPr lang="en-US" smtClean="0"/>
              <a:t>‹#›</a:t>
            </a:fld>
            <a:endParaRPr lang="en-US"/>
          </a:p>
        </p:txBody>
      </p:sp>
    </p:spTree>
    <p:extLst>
      <p:ext uri="{BB962C8B-B14F-4D97-AF65-F5344CB8AC3E}">
        <p14:creationId xmlns:p14="http://schemas.microsoft.com/office/powerpoint/2010/main" val="4991231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12E2F3CE-DE96-4EFD-9D05-DB1994A97458}" type="datetimeFigureOut">
              <a:rPr lang="en-US" smtClean="0"/>
              <a:t>8/16/2024</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7417147-1152-4381-BDA4-88DFF1FE5589}" type="slidenum">
              <a:rPr lang="en-US" smtClean="0"/>
              <a:t>‹#›</a:t>
            </a:fld>
            <a:endParaRPr lang="en-US"/>
          </a:p>
        </p:txBody>
      </p:sp>
    </p:spTree>
    <p:extLst>
      <p:ext uri="{BB962C8B-B14F-4D97-AF65-F5344CB8AC3E}">
        <p14:creationId xmlns:p14="http://schemas.microsoft.com/office/powerpoint/2010/main" val="30742545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2E2F3CE-DE96-4EFD-9D05-DB1994A97458}" type="datetimeFigureOut">
              <a:rPr lang="en-US" smtClean="0"/>
              <a:t>8/16/2024</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7417147-1152-4381-BDA4-88DFF1FE5589}" type="slidenum">
              <a:rPr lang="en-US" smtClean="0"/>
              <a:t>‹#›</a:t>
            </a:fld>
            <a:endParaRPr lang="en-US"/>
          </a:p>
        </p:txBody>
      </p:sp>
    </p:spTree>
    <p:extLst>
      <p:ext uri="{BB962C8B-B14F-4D97-AF65-F5344CB8AC3E}">
        <p14:creationId xmlns:p14="http://schemas.microsoft.com/office/powerpoint/2010/main" val="1645229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12E2F3CE-DE96-4EFD-9D05-DB1994A97458}" type="datetimeFigureOut">
              <a:rPr lang="en-US" smtClean="0"/>
              <a:t>8/16/2024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417147-1152-4381-BDA4-88DFF1FE5589}" type="slidenum">
              <a:rPr lang="en-US" smtClean="0"/>
              <a:t>‹#›</a:t>
            </a:fld>
            <a:endParaRPr lang="en-US"/>
          </a:p>
        </p:txBody>
      </p:sp>
    </p:spTree>
    <p:extLst>
      <p:ext uri="{BB962C8B-B14F-4D97-AF65-F5344CB8AC3E}">
        <p14:creationId xmlns:p14="http://schemas.microsoft.com/office/powerpoint/2010/main" val="15489693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12E2F3CE-DE96-4EFD-9D05-DB1994A97458}" type="datetimeFigureOut">
              <a:rPr lang="en-US" smtClean="0"/>
              <a:t>8/16/2024</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A7417147-1152-4381-BDA4-88DFF1FE5589}" type="slidenum">
              <a:rPr lang="en-US" smtClean="0"/>
              <a:t>‹#›</a:t>
            </a:fld>
            <a:endParaRPr lang="en-US"/>
          </a:p>
        </p:txBody>
      </p:sp>
    </p:spTree>
    <p:extLst>
      <p:ext uri="{BB962C8B-B14F-4D97-AF65-F5344CB8AC3E}">
        <p14:creationId xmlns:p14="http://schemas.microsoft.com/office/powerpoint/2010/main" val="26862240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12E2F3CE-DE96-4EFD-9D05-DB1994A97458}" type="datetimeFigureOut">
              <a:rPr lang="en-US" smtClean="0"/>
              <a:t>8/16/2024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417147-1152-4381-BDA4-88DFF1FE5589}" type="slidenum">
              <a:rPr lang="en-US" smtClean="0"/>
              <a:t>‹#›</a:t>
            </a:fld>
            <a:endParaRPr lang="en-US"/>
          </a:p>
        </p:txBody>
      </p:sp>
    </p:spTree>
    <p:extLst>
      <p:ext uri="{BB962C8B-B14F-4D97-AF65-F5344CB8AC3E}">
        <p14:creationId xmlns:p14="http://schemas.microsoft.com/office/powerpoint/2010/main" val="41138263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12E2F3CE-DE96-4EFD-9D05-DB1994A97458}" type="datetimeFigureOut">
              <a:rPr lang="en-US" smtClean="0"/>
              <a:t>8/16/2024</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7417147-1152-4381-BDA4-88DFF1FE5589}" type="slidenum">
              <a:rPr lang="en-US" smtClean="0"/>
              <a:t>‹#›</a:t>
            </a:fld>
            <a:endParaRPr lang="en-US"/>
          </a:p>
        </p:txBody>
      </p:sp>
    </p:spTree>
    <p:extLst>
      <p:ext uri="{BB962C8B-B14F-4D97-AF65-F5344CB8AC3E}">
        <p14:creationId xmlns:p14="http://schemas.microsoft.com/office/powerpoint/2010/main" val="1478375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E2F3CE-DE96-4EFD-9D05-DB1994A97458}" type="datetimeFigureOut">
              <a:rPr lang="en-US" smtClean="0"/>
              <a:t>8/16/2024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417147-1152-4381-BDA4-88DFF1FE5589}" type="slidenum">
              <a:rPr lang="en-US" smtClean="0"/>
              <a:t>‹#›</a:t>
            </a:fld>
            <a:endParaRPr lang="en-US"/>
          </a:p>
        </p:txBody>
      </p:sp>
    </p:spTree>
    <p:extLst>
      <p:ext uri="{BB962C8B-B14F-4D97-AF65-F5344CB8AC3E}">
        <p14:creationId xmlns:p14="http://schemas.microsoft.com/office/powerpoint/2010/main" val="3442761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2E2F3CE-DE96-4EFD-9D05-DB1994A97458}" type="datetimeFigureOut">
              <a:rPr lang="en-US" smtClean="0"/>
              <a:t>8/16/2024</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7417147-1152-4381-BDA4-88DFF1FE5589}" type="slidenum">
              <a:rPr lang="en-US" smtClean="0"/>
              <a:t>‹#›</a:t>
            </a:fld>
            <a:endParaRPr lang="en-US"/>
          </a:p>
        </p:txBody>
      </p:sp>
    </p:spTree>
    <p:extLst>
      <p:ext uri="{BB962C8B-B14F-4D97-AF65-F5344CB8AC3E}">
        <p14:creationId xmlns:p14="http://schemas.microsoft.com/office/powerpoint/2010/main" val="21520317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2E2F3CE-DE96-4EFD-9D05-DB1994A97458}" type="datetimeFigureOut">
              <a:rPr lang="en-US" smtClean="0"/>
              <a:t>8/16/2024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417147-1152-4381-BDA4-88DFF1FE5589}" type="slidenum">
              <a:rPr lang="en-US" smtClean="0"/>
              <a:t>‹#›</a:t>
            </a:fld>
            <a:endParaRPr lang="en-US"/>
          </a:p>
        </p:txBody>
      </p:sp>
    </p:spTree>
    <p:extLst>
      <p:ext uri="{BB962C8B-B14F-4D97-AF65-F5344CB8AC3E}">
        <p14:creationId xmlns:p14="http://schemas.microsoft.com/office/powerpoint/2010/main" val="2952513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2E2F3CE-DE96-4EFD-9D05-DB1994A97458}" type="datetimeFigureOut">
              <a:rPr lang="en-US" smtClean="0"/>
              <a:t>8/16/2024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417147-1152-4381-BDA4-88DFF1FE5589}" type="slidenum">
              <a:rPr lang="en-US" smtClean="0"/>
              <a:t>‹#›</a:t>
            </a:fld>
            <a:endParaRPr lang="en-US"/>
          </a:p>
        </p:txBody>
      </p:sp>
    </p:spTree>
    <p:extLst>
      <p:ext uri="{BB962C8B-B14F-4D97-AF65-F5344CB8AC3E}">
        <p14:creationId xmlns:p14="http://schemas.microsoft.com/office/powerpoint/2010/main" val="2010790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2E2F3CE-DE96-4EFD-9D05-DB1994A97458}" type="datetimeFigureOut">
              <a:rPr lang="en-US" smtClean="0"/>
              <a:t>8/16/2024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417147-1152-4381-BDA4-88DFF1FE5589}" type="slidenum">
              <a:rPr lang="en-US" smtClean="0"/>
              <a:t>‹#›</a:t>
            </a:fld>
            <a:endParaRPr lang="en-US"/>
          </a:p>
        </p:txBody>
      </p:sp>
    </p:spTree>
    <p:extLst>
      <p:ext uri="{BB962C8B-B14F-4D97-AF65-F5344CB8AC3E}">
        <p14:creationId xmlns:p14="http://schemas.microsoft.com/office/powerpoint/2010/main" val="1520668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E2F3CE-DE96-4EFD-9D05-DB1994A97458}" type="datetimeFigureOut">
              <a:rPr lang="en-US" smtClean="0"/>
              <a:t>8/16/2024</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A7417147-1152-4381-BDA4-88DFF1FE5589}" type="slidenum">
              <a:rPr lang="en-US" smtClean="0"/>
              <a:t>‹#›</a:t>
            </a:fld>
            <a:endParaRPr lang="en-US"/>
          </a:p>
        </p:txBody>
      </p:sp>
    </p:spTree>
    <p:extLst>
      <p:ext uri="{BB962C8B-B14F-4D97-AF65-F5344CB8AC3E}">
        <p14:creationId xmlns:p14="http://schemas.microsoft.com/office/powerpoint/2010/main" val="29155449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2E2F3CE-DE96-4EFD-9D05-DB1994A97458}" type="datetimeFigureOut">
              <a:rPr lang="en-US" smtClean="0"/>
              <a:t>8/16/2024</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A7417147-1152-4381-BDA4-88DFF1FE5589}" type="slidenum">
              <a:rPr lang="en-US" smtClean="0"/>
              <a:t>‹#›</a:t>
            </a:fld>
            <a:endParaRPr lang="en-US"/>
          </a:p>
        </p:txBody>
      </p:sp>
    </p:spTree>
    <p:extLst>
      <p:ext uri="{BB962C8B-B14F-4D97-AF65-F5344CB8AC3E}">
        <p14:creationId xmlns:p14="http://schemas.microsoft.com/office/powerpoint/2010/main" val="2843792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2E2F3CE-DE96-4EFD-9D05-DB1994A97458}" type="datetimeFigureOut">
              <a:rPr lang="en-US" smtClean="0"/>
              <a:t>8/16/2024</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A7417147-1152-4381-BDA4-88DFF1FE5589}" type="slidenum">
              <a:rPr lang="en-US" smtClean="0"/>
              <a:t>‹#›</a:t>
            </a:fld>
            <a:endParaRPr lang="en-US"/>
          </a:p>
        </p:txBody>
      </p:sp>
    </p:spTree>
    <p:extLst>
      <p:ext uri="{BB962C8B-B14F-4D97-AF65-F5344CB8AC3E}">
        <p14:creationId xmlns:p14="http://schemas.microsoft.com/office/powerpoint/2010/main" val="4175058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12E2F3CE-DE96-4EFD-9D05-DB1994A97458}" type="datetimeFigureOut">
              <a:rPr lang="en-US" smtClean="0"/>
              <a:t>8/16/2024</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A7417147-1152-4381-BDA4-88DFF1FE5589}" type="slidenum">
              <a:rPr lang="en-US" smtClean="0"/>
              <a:t>‹#›</a:t>
            </a:fld>
            <a:endParaRPr lang="en-US"/>
          </a:p>
        </p:txBody>
      </p:sp>
    </p:spTree>
    <p:extLst>
      <p:ext uri="{BB962C8B-B14F-4D97-AF65-F5344CB8AC3E}">
        <p14:creationId xmlns:p14="http://schemas.microsoft.com/office/powerpoint/2010/main" val="2785900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cltexam.com/accommodations-information-for-school-administrators/"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cltexam.com/contact"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escambiaschools.org/eva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cltexam.co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149D7-7F83-4710-A118-D232536D236B}"/>
              </a:ext>
            </a:extLst>
          </p:cNvPr>
          <p:cNvSpPr>
            <a:spLocks noGrp="1"/>
          </p:cNvSpPr>
          <p:nvPr>
            <p:ph type="ctrTitle"/>
          </p:nvPr>
        </p:nvSpPr>
        <p:spPr/>
        <p:txBody>
          <a:bodyPr/>
          <a:lstStyle/>
          <a:p>
            <a:r>
              <a:rPr lang="en-US" dirty="0"/>
              <a:t>CLT (Classic Learning Test)</a:t>
            </a:r>
          </a:p>
        </p:txBody>
      </p:sp>
      <p:sp>
        <p:nvSpPr>
          <p:cNvPr id="3" name="Subtitle 2">
            <a:extLst>
              <a:ext uri="{FF2B5EF4-FFF2-40B4-BE49-F238E27FC236}">
                <a16:creationId xmlns:a16="http://schemas.microsoft.com/office/drawing/2014/main" id="{66801DBF-9C8E-4463-AEEF-C544D8115082}"/>
              </a:ext>
            </a:extLst>
          </p:cNvPr>
          <p:cNvSpPr>
            <a:spLocks noGrp="1"/>
          </p:cNvSpPr>
          <p:nvPr>
            <p:ph type="subTitle" idx="1"/>
          </p:nvPr>
        </p:nvSpPr>
        <p:spPr/>
        <p:txBody>
          <a:bodyPr/>
          <a:lstStyle/>
          <a:p>
            <a:r>
              <a:rPr lang="en-US" dirty="0"/>
              <a:t>Fall 2024</a:t>
            </a:r>
          </a:p>
        </p:txBody>
      </p:sp>
    </p:spTree>
    <p:extLst>
      <p:ext uri="{BB962C8B-B14F-4D97-AF65-F5344CB8AC3E}">
        <p14:creationId xmlns:p14="http://schemas.microsoft.com/office/powerpoint/2010/main" val="30459019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2600" y="1724892"/>
            <a:ext cx="8839200" cy="4964833"/>
          </a:xfrm>
        </p:spPr>
        <p:txBody>
          <a:bodyPr>
            <a:noAutofit/>
          </a:bodyPr>
          <a:lstStyle/>
          <a:p>
            <a:pPr marL="0" indent="0">
              <a:buNone/>
              <a:tabLst>
                <a:tab pos="5486400" algn="l"/>
              </a:tabLst>
            </a:pPr>
            <a:endParaRPr lang="en-US" sz="2400" dirty="0"/>
          </a:p>
          <a:p>
            <a:pPr marL="0" indent="0">
              <a:buNone/>
              <a:tabLst>
                <a:tab pos="5486400" algn="l"/>
              </a:tabLst>
            </a:pPr>
            <a:endParaRPr lang="en-US" sz="2400" dirty="0"/>
          </a:p>
          <a:p>
            <a:pPr marL="0" indent="0">
              <a:buNone/>
              <a:tabLst>
                <a:tab pos="5486400" algn="l"/>
              </a:tabLst>
            </a:pPr>
            <a:endParaRPr lang="en-US" sz="2400" dirty="0"/>
          </a:p>
          <a:p>
            <a:pPr marL="0" indent="0">
              <a:buNone/>
              <a:tabLst>
                <a:tab pos="5486400" algn="l"/>
              </a:tabLst>
            </a:pPr>
            <a:endParaRPr lang="en-US" sz="3000" dirty="0"/>
          </a:p>
          <a:p>
            <a:pPr marL="0" indent="0">
              <a:buNone/>
              <a:tabLst>
                <a:tab pos="5486400" algn="l"/>
              </a:tabLst>
            </a:pPr>
            <a:endParaRPr lang="en-US" sz="3000" dirty="0"/>
          </a:p>
          <a:p>
            <a:pPr marL="0" indent="0">
              <a:buNone/>
              <a:tabLst>
                <a:tab pos="5486400" algn="l"/>
              </a:tabLst>
            </a:pPr>
            <a:endParaRPr lang="en-US" sz="3000" dirty="0"/>
          </a:p>
          <a:p>
            <a:pPr marL="0" indent="0">
              <a:buNone/>
              <a:tabLst>
                <a:tab pos="5486400" algn="l"/>
              </a:tabLst>
            </a:pPr>
            <a:endParaRPr lang="en-US" sz="3000" dirty="0"/>
          </a:p>
          <a:p>
            <a:pPr marL="0" indent="0">
              <a:buNone/>
              <a:tabLst>
                <a:tab pos="5486400" algn="l"/>
              </a:tabLst>
            </a:pPr>
            <a:endParaRPr lang="en-US" sz="3000" dirty="0"/>
          </a:p>
          <a:p>
            <a:pPr marL="0" indent="0">
              <a:buNone/>
              <a:tabLst>
                <a:tab pos="5486400" algn="l"/>
              </a:tabLst>
            </a:pPr>
            <a:endParaRPr lang="en-US" sz="3000" dirty="0"/>
          </a:p>
          <a:p>
            <a:pPr marL="0" indent="0">
              <a:buNone/>
              <a:tabLst>
                <a:tab pos="5486400" algn="l"/>
              </a:tabLst>
            </a:pPr>
            <a:endParaRPr lang="en-US" sz="3000" dirty="0"/>
          </a:p>
        </p:txBody>
      </p:sp>
      <p:sp>
        <p:nvSpPr>
          <p:cNvPr id="4" name="Slide Number Placeholder 3"/>
          <p:cNvSpPr>
            <a:spLocks noGrp="1"/>
          </p:cNvSpPr>
          <p:nvPr>
            <p:ph type="sldNum" sz="quarter" idx="12"/>
          </p:nvPr>
        </p:nvSpPr>
        <p:spPr/>
        <p:txBody>
          <a:bodyPr/>
          <a:lstStyle/>
          <a:p>
            <a:pPr defTabSz="914400">
              <a:defRPr/>
            </a:pPr>
            <a:fld id="{60F88D64-766A-45C3-93FE-3E1D3068B07A}" type="slidenum">
              <a:rPr lang="en-US" sz="1200">
                <a:solidFill>
                  <a:prstClr val="black">
                    <a:tint val="75000"/>
                  </a:prstClr>
                </a:solidFill>
                <a:latin typeface="Calibri"/>
              </a:rPr>
              <a:pPr defTabSz="914400">
                <a:defRPr/>
              </a:pPr>
              <a:t>10</a:t>
            </a:fld>
            <a:endParaRPr lang="en-US" sz="1200" dirty="0">
              <a:solidFill>
                <a:prstClr val="black">
                  <a:tint val="75000"/>
                </a:prstClr>
              </a:solidFill>
              <a:latin typeface="Calibri"/>
            </a:endParaRPr>
          </a:p>
        </p:txBody>
      </p:sp>
      <p:pic>
        <p:nvPicPr>
          <p:cNvPr id="6" name="Picture 5">
            <a:extLst>
              <a:ext uri="{FF2B5EF4-FFF2-40B4-BE49-F238E27FC236}">
                <a16:creationId xmlns:a16="http://schemas.microsoft.com/office/drawing/2014/main" id="{C7D3911D-CAA1-46FB-8EBE-A4605B77CB4E}"/>
              </a:ext>
            </a:extLst>
          </p:cNvPr>
          <p:cNvPicPr>
            <a:picLocks noChangeAspect="1"/>
          </p:cNvPicPr>
          <p:nvPr/>
        </p:nvPicPr>
        <p:blipFill>
          <a:blip r:embed="rId3"/>
          <a:stretch>
            <a:fillRect/>
          </a:stretch>
        </p:blipFill>
        <p:spPr>
          <a:xfrm>
            <a:off x="3077356" y="1325461"/>
            <a:ext cx="5088097" cy="5532539"/>
          </a:xfrm>
          <a:prstGeom prst="rect">
            <a:avLst/>
          </a:prstGeom>
          <a:ln w="12700">
            <a:solidFill>
              <a:schemeClr val="tx1"/>
            </a:solidFill>
          </a:ln>
        </p:spPr>
      </p:pic>
      <p:sp>
        <p:nvSpPr>
          <p:cNvPr id="5" name="Title 1">
            <a:extLst>
              <a:ext uri="{FF2B5EF4-FFF2-40B4-BE49-F238E27FC236}">
                <a16:creationId xmlns:a16="http://schemas.microsoft.com/office/drawing/2014/main" id="{BBA3CF64-7F28-4C65-B654-413D574D788B}"/>
              </a:ext>
            </a:extLst>
          </p:cNvPr>
          <p:cNvSpPr>
            <a:spLocks noGrp="1"/>
          </p:cNvSpPr>
          <p:nvPr>
            <p:ph type="title"/>
          </p:nvPr>
        </p:nvSpPr>
        <p:spPr>
          <a:xfrm>
            <a:off x="1752600" y="396493"/>
            <a:ext cx="8077200" cy="760693"/>
          </a:xfrm>
        </p:spPr>
        <p:txBody>
          <a:bodyPr>
            <a:normAutofit/>
          </a:bodyPr>
          <a:lstStyle/>
          <a:p>
            <a:r>
              <a:rPr lang="en-US" dirty="0"/>
              <a:t>School Registration Form</a:t>
            </a:r>
          </a:p>
        </p:txBody>
      </p:sp>
    </p:spTree>
    <p:extLst>
      <p:ext uri="{BB962C8B-B14F-4D97-AF65-F5344CB8AC3E}">
        <p14:creationId xmlns:p14="http://schemas.microsoft.com/office/powerpoint/2010/main" val="28931733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51619"/>
            <a:ext cx="8077200" cy="1096962"/>
          </a:xfrm>
        </p:spPr>
        <p:txBody>
          <a:bodyPr>
            <a:normAutofit/>
          </a:bodyPr>
          <a:lstStyle/>
          <a:p>
            <a:r>
              <a:rPr lang="en-US" dirty="0"/>
              <a:t>Student Import</a:t>
            </a:r>
          </a:p>
        </p:txBody>
      </p:sp>
      <p:sp>
        <p:nvSpPr>
          <p:cNvPr id="3" name="Content Placeholder 2"/>
          <p:cNvSpPr>
            <a:spLocks noGrp="1"/>
          </p:cNvSpPr>
          <p:nvPr>
            <p:ph idx="1"/>
          </p:nvPr>
        </p:nvSpPr>
        <p:spPr>
          <a:xfrm>
            <a:off x="990600" y="2321704"/>
            <a:ext cx="8839200" cy="4730101"/>
          </a:xfrm>
        </p:spPr>
        <p:txBody>
          <a:bodyPr>
            <a:noAutofit/>
          </a:bodyPr>
          <a:lstStyle/>
          <a:p>
            <a:pPr>
              <a:spcBef>
                <a:spcPts val="900"/>
              </a:spcBef>
              <a:spcAft>
                <a:spcPts val="900"/>
              </a:spcAft>
            </a:pPr>
            <a:r>
              <a:rPr lang="en-US" sz="2000" i="1" dirty="0"/>
              <a:t>Importing</a:t>
            </a:r>
            <a:r>
              <a:rPr lang="en-US" sz="2000" dirty="0"/>
              <a:t> refers to getting your students’ information into your school administrator portal by uploading your student roster. Importing must be done </a:t>
            </a:r>
            <a:r>
              <a:rPr lang="en-US" sz="2000" b="1" dirty="0"/>
              <a:t>after</a:t>
            </a:r>
            <a:r>
              <a:rPr lang="en-US" sz="2000" dirty="0"/>
              <a:t> you have completed school registration. </a:t>
            </a:r>
          </a:p>
          <a:p>
            <a:pPr>
              <a:spcBef>
                <a:spcPts val="900"/>
              </a:spcBef>
              <a:spcAft>
                <a:spcPts val="900"/>
              </a:spcAft>
            </a:pPr>
            <a:r>
              <a:rPr lang="en-US" sz="2000" dirty="0"/>
              <a:t>The Student Registration File includes student’s First Name, Last Name, Username (email), Password (random).</a:t>
            </a:r>
            <a:endParaRPr lang="en-US" sz="2000" dirty="0">
              <a:hlinkClick r:id="">
                <a:extLst>
                  <a:ext uri="{A12FA001-AC4F-418D-AE19-62706E023703}">
                    <ahyp:hlinkClr xmlns:ahyp="http://schemas.microsoft.com/office/drawing/2018/hyperlinkcolor" val="tx"/>
                  </a:ext>
                </a:extLst>
              </a:hlinkClick>
            </a:endParaRPr>
          </a:p>
          <a:p>
            <a:pPr>
              <a:spcBef>
                <a:spcPts val="900"/>
              </a:spcBef>
              <a:spcAft>
                <a:spcPts val="900"/>
              </a:spcAft>
            </a:pPr>
            <a:r>
              <a:rPr lang="en-US" sz="2000" dirty="0">
                <a:hlinkClick r:id="">
                  <a:extLst>
                    <a:ext uri="{A12FA001-AC4F-418D-AE19-62706E023703}">
                      <ahyp:hlinkClr xmlns:ahyp="http://schemas.microsoft.com/office/drawing/2018/hyperlinkcolor" val="tx"/>
                    </a:ext>
                  </a:extLst>
                </a:hlinkClick>
              </a:rPr>
              <a:t>Student Import Instructions &amp; Video</a:t>
            </a:r>
            <a:r>
              <a:rPr lang="en-US" sz="2000" dirty="0"/>
              <a:t> are in the manual.</a:t>
            </a:r>
          </a:p>
          <a:p>
            <a:pPr>
              <a:spcBef>
                <a:spcPts val="900"/>
              </a:spcBef>
              <a:spcAft>
                <a:spcPts val="900"/>
              </a:spcAft>
            </a:pPr>
            <a:r>
              <a:rPr lang="en-US" sz="2000" dirty="0"/>
              <a:t>Let us know if you need help with your Student Registration File.</a:t>
            </a:r>
          </a:p>
          <a:p>
            <a:pPr>
              <a:spcBef>
                <a:spcPts val="900"/>
              </a:spcBef>
              <a:spcAft>
                <a:spcPts val="900"/>
              </a:spcAft>
            </a:pPr>
            <a:r>
              <a:rPr lang="en-US" sz="2000" dirty="0"/>
              <a:t>**Make sure you have the CORRECT student email address in your import file and use FOCUS first name, not a nickname</a:t>
            </a:r>
          </a:p>
          <a:p>
            <a:pPr>
              <a:spcBef>
                <a:spcPts val="900"/>
              </a:spcBef>
              <a:spcAft>
                <a:spcPts val="900"/>
              </a:spcAft>
            </a:pPr>
            <a:endParaRPr lang="en-US" sz="2400" dirty="0"/>
          </a:p>
          <a:p>
            <a:pPr marL="0" indent="0">
              <a:buNone/>
              <a:tabLst>
                <a:tab pos="5486400" algn="l"/>
              </a:tabLst>
            </a:pPr>
            <a:endParaRPr lang="en-US" sz="2400" dirty="0"/>
          </a:p>
          <a:p>
            <a:pPr marL="0" indent="0">
              <a:buNone/>
              <a:tabLst>
                <a:tab pos="5486400" algn="l"/>
              </a:tabLst>
            </a:pPr>
            <a:endParaRPr lang="en-US" sz="2400" dirty="0"/>
          </a:p>
          <a:p>
            <a:pPr marL="0" indent="0">
              <a:buNone/>
              <a:tabLst>
                <a:tab pos="5486400" algn="l"/>
              </a:tabLst>
            </a:pPr>
            <a:endParaRPr lang="en-US" sz="2400" dirty="0"/>
          </a:p>
          <a:p>
            <a:pPr marL="0" indent="0">
              <a:buNone/>
              <a:tabLst>
                <a:tab pos="5486400" algn="l"/>
              </a:tabLst>
            </a:pPr>
            <a:endParaRPr lang="en-US" sz="3000" dirty="0"/>
          </a:p>
          <a:p>
            <a:pPr marL="0" indent="0">
              <a:buNone/>
              <a:tabLst>
                <a:tab pos="5486400" algn="l"/>
              </a:tabLst>
            </a:pPr>
            <a:endParaRPr lang="en-US" sz="3000" dirty="0"/>
          </a:p>
          <a:p>
            <a:pPr marL="0" indent="0">
              <a:buNone/>
              <a:tabLst>
                <a:tab pos="5486400" algn="l"/>
              </a:tabLst>
            </a:pPr>
            <a:endParaRPr lang="en-US" sz="3000" dirty="0"/>
          </a:p>
          <a:p>
            <a:pPr marL="0" indent="0">
              <a:buNone/>
              <a:tabLst>
                <a:tab pos="5486400" algn="l"/>
              </a:tabLst>
            </a:pPr>
            <a:endParaRPr lang="en-US" sz="3000" dirty="0"/>
          </a:p>
          <a:p>
            <a:pPr marL="0" indent="0">
              <a:buNone/>
              <a:tabLst>
                <a:tab pos="5486400" algn="l"/>
              </a:tabLst>
            </a:pPr>
            <a:endParaRPr lang="en-US" sz="3000" dirty="0"/>
          </a:p>
          <a:p>
            <a:pPr marL="0" indent="0">
              <a:buNone/>
              <a:tabLst>
                <a:tab pos="5486400" algn="l"/>
              </a:tabLst>
            </a:pPr>
            <a:endParaRPr lang="en-US" sz="3000" dirty="0"/>
          </a:p>
          <a:p>
            <a:pPr marL="0" indent="0">
              <a:buNone/>
              <a:tabLst>
                <a:tab pos="5486400" algn="l"/>
              </a:tabLst>
            </a:pPr>
            <a:endParaRPr lang="en-US" sz="3000" dirty="0"/>
          </a:p>
        </p:txBody>
      </p:sp>
      <p:sp>
        <p:nvSpPr>
          <p:cNvPr id="4" name="Slide Number Placeholder 3"/>
          <p:cNvSpPr>
            <a:spLocks noGrp="1"/>
          </p:cNvSpPr>
          <p:nvPr>
            <p:ph type="sldNum" sz="quarter" idx="12"/>
          </p:nvPr>
        </p:nvSpPr>
        <p:spPr/>
        <p:txBody>
          <a:bodyPr/>
          <a:lstStyle/>
          <a:p>
            <a:pPr defTabSz="914400">
              <a:defRPr/>
            </a:pPr>
            <a:fld id="{60F88D64-766A-45C3-93FE-3E1D3068B07A}" type="slidenum">
              <a:rPr lang="en-US" sz="1200">
                <a:solidFill>
                  <a:prstClr val="black">
                    <a:tint val="75000"/>
                  </a:prstClr>
                </a:solidFill>
                <a:latin typeface="Calibri"/>
              </a:rPr>
              <a:pPr defTabSz="914400">
                <a:defRPr/>
              </a:pPr>
              <a:t>11</a:t>
            </a:fld>
            <a:endParaRPr lang="en-US" sz="1200" dirty="0">
              <a:solidFill>
                <a:prstClr val="black">
                  <a:tint val="75000"/>
                </a:prstClr>
              </a:solidFill>
              <a:latin typeface="Calibri"/>
            </a:endParaRPr>
          </a:p>
        </p:txBody>
      </p:sp>
    </p:spTree>
    <p:extLst>
      <p:ext uri="{BB962C8B-B14F-4D97-AF65-F5344CB8AC3E}">
        <p14:creationId xmlns:p14="http://schemas.microsoft.com/office/powerpoint/2010/main" val="26705109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51619"/>
            <a:ext cx="8077200" cy="1096962"/>
          </a:xfrm>
        </p:spPr>
        <p:txBody>
          <a:bodyPr>
            <a:normAutofit/>
          </a:bodyPr>
          <a:lstStyle/>
          <a:p>
            <a:r>
              <a:rPr lang="en-US" dirty="0"/>
              <a:t>Login Tickets</a:t>
            </a:r>
          </a:p>
        </p:txBody>
      </p:sp>
      <p:sp>
        <p:nvSpPr>
          <p:cNvPr id="3" name="Content Placeholder 2"/>
          <p:cNvSpPr>
            <a:spLocks noGrp="1"/>
          </p:cNvSpPr>
          <p:nvPr>
            <p:ph idx="1"/>
          </p:nvPr>
        </p:nvSpPr>
        <p:spPr>
          <a:xfrm>
            <a:off x="1140204" y="2273373"/>
            <a:ext cx="8839200" cy="4730101"/>
          </a:xfrm>
        </p:spPr>
        <p:txBody>
          <a:bodyPr>
            <a:noAutofit/>
          </a:bodyPr>
          <a:lstStyle/>
          <a:p>
            <a:pPr>
              <a:spcBef>
                <a:spcPts val="900"/>
              </a:spcBef>
              <a:spcAft>
                <a:spcPts val="900"/>
              </a:spcAft>
            </a:pPr>
            <a:r>
              <a:rPr lang="en-US" sz="2000" dirty="0"/>
              <a:t>You will need to create, print and cut out your login tickets.</a:t>
            </a:r>
          </a:p>
          <a:p>
            <a:pPr>
              <a:spcBef>
                <a:spcPts val="900"/>
              </a:spcBef>
              <a:spcAft>
                <a:spcPts val="900"/>
              </a:spcAft>
            </a:pPr>
            <a:r>
              <a:rPr lang="en-US" sz="2000" dirty="0"/>
              <a:t>The student’s username is their school email address. </a:t>
            </a:r>
          </a:p>
          <a:p>
            <a:pPr>
              <a:spcBef>
                <a:spcPts val="900"/>
              </a:spcBef>
              <a:spcAft>
                <a:spcPts val="900"/>
              </a:spcAft>
            </a:pPr>
            <a:r>
              <a:rPr lang="en-US" sz="2000" dirty="0"/>
              <a:t>You will need to set the passwords for your students, but students are able to reset their passwords by clicking the Forgot Password button on the login page.</a:t>
            </a:r>
          </a:p>
          <a:p>
            <a:pPr>
              <a:spcBef>
                <a:spcPts val="900"/>
              </a:spcBef>
              <a:spcAft>
                <a:spcPts val="900"/>
              </a:spcAft>
            </a:pPr>
            <a:r>
              <a:rPr lang="en-US" sz="2000" dirty="0"/>
              <a:t>Let us know if you need help with your login tickets.</a:t>
            </a:r>
          </a:p>
          <a:p>
            <a:pPr>
              <a:spcBef>
                <a:spcPts val="900"/>
              </a:spcBef>
              <a:spcAft>
                <a:spcPts val="900"/>
              </a:spcAft>
            </a:pPr>
            <a:r>
              <a:rPr lang="en-US" sz="2000" dirty="0"/>
              <a:t>The easiest way is to perform a mail merge using MS Word.</a:t>
            </a:r>
          </a:p>
          <a:p>
            <a:pPr>
              <a:spcBef>
                <a:spcPts val="900"/>
              </a:spcBef>
              <a:spcAft>
                <a:spcPts val="900"/>
              </a:spcAft>
            </a:pPr>
            <a:endParaRPr lang="en-US" sz="2400" dirty="0"/>
          </a:p>
          <a:p>
            <a:pPr marL="0" indent="0">
              <a:spcBef>
                <a:spcPts val="900"/>
              </a:spcBef>
              <a:spcAft>
                <a:spcPts val="900"/>
              </a:spcAft>
              <a:buNone/>
            </a:pPr>
            <a:endParaRPr lang="en-US" sz="2400" dirty="0"/>
          </a:p>
          <a:p>
            <a:pPr marL="0" indent="0">
              <a:buNone/>
              <a:tabLst>
                <a:tab pos="5486400" algn="l"/>
              </a:tabLst>
            </a:pPr>
            <a:endParaRPr lang="en-US" sz="2400" dirty="0"/>
          </a:p>
          <a:p>
            <a:pPr marL="0" indent="0">
              <a:buNone/>
              <a:tabLst>
                <a:tab pos="5486400" algn="l"/>
              </a:tabLst>
            </a:pPr>
            <a:endParaRPr lang="en-US" sz="2400" dirty="0"/>
          </a:p>
          <a:p>
            <a:pPr marL="0" indent="0">
              <a:buNone/>
              <a:tabLst>
                <a:tab pos="5486400" algn="l"/>
              </a:tabLst>
            </a:pPr>
            <a:endParaRPr lang="en-US" sz="2400" dirty="0"/>
          </a:p>
          <a:p>
            <a:pPr marL="0" indent="0">
              <a:buNone/>
              <a:tabLst>
                <a:tab pos="5486400" algn="l"/>
              </a:tabLst>
            </a:pPr>
            <a:endParaRPr lang="en-US" sz="3000" dirty="0"/>
          </a:p>
          <a:p>
            <a:pPr marL="0" indent="0">
              <a:buNone/>
              <a:tabLst>
                <a:tab pos="5486400" algn="l"/>
              </a:tabLst>
            </a:pPr>
            <a:endParaRPr lang="en-US" sz="3000" dirty="0"/>
          </a:p>
          <a:p>
            <a:pPr marL="0" indent="0">
              <a:buNone/>
              <a:tabLst>
                <a:tab pos="5486400" algn="l"/>
              </a:tabLst>
            </a:pPr>
            <a:endParaRPr lang="en-US" sz="3000" dirty="0"/>
          </a:p>
          <a:p>
            <a:pPr marL="0" indent="0">
              <a:buNone/>
              <a:tabLst>
                <a:tab pos="5486400" algn="l"/>
              </a:tabLst>
            </a:pPr>
            <a:endParaRPr lang="en-US" sz="3000" dirty="0"/>
          </a:p>
          <a:p>
            <a:pPr marL="0" indent="0">
              <a:buNone/>
              <a:tabLst>
                <a:tab pos="5486400" algn="l"/>
              </a:tabLst>
            </a:pPr>
            <a:endParaRPr lang="en-US" sz="3000" dirty="0"/>
          </a:p>
          <a:p>
            <a:pPr marL="0" indent="0">
              <a:buNone/>
              <a:tabLst>
                <a:tab pos="5486400" algn="l"/>
              </a:tabLst>
            </a:pPr>
            <a:endParaRPr lang="en-US" sz="3000" dirty="0"/>
          </a:p>
          <a:p>
            <a:pPr marL="0" indent="0">
              <a:buNone/>
              <a:tabLst>
                <a:tab pos="5486400" algn="l"/>
              </a:tabLst>
            </a:pPr>
            <a:endParaRPr lang="en-US" sz="3000" dirty="0"/>
          </a:p>
        </p:txBody>
      </p:sp>
      <p:sp>
        <p:nvSpPr>
          <p:cNvPr id="4" name="Slide Number Placeholder 3"/>
          <p:cNvSpPr>
            <a:spLocks noGrp="1"/>
          </p:cNvSpPr>
          <p:nvPr>
            <p:ph type="sldNum" sz="quarter" idx="12"/>
          </p:nvPr>
        </p:nvSpPr>
        <p:spPr/>
        <p:txBody>
          <a:bodyPr/>
          <a:lstStyle/>
          <a:p>
            <a:pPr defTabSz="914400">
              <a:defRPr/>
            </a:pPr>
            <a:fld id="{60F88D64-766A-45C3-93FE-3E1D3068B07A}" type="slidenum">
              <a:rPr lang="en-US" sz="1200">
                <a:solidFill>
                  <a:prstClr val="black">
                    <a:tint val="75000"/>
                  </a:prstClr>
                </a:solidFill>
                <a:latin typeface="Calibri"/>
              </a:rPr>
              <a:pPr defTabSz="914400">
                <a:defRPr/>
              </a:pPr>
              <a:t>12</a:t>
            </a:fld>
            <a:endParaRPr lang="en-US" sz="1200" dirty="0">
              <a:solidFill>
                <a:prstClr val="black">
                  <a:tint val="75000"/>
                </a:prstClr>
              </a:solidFill>
              <a:latin typeface="Calibri"/>
            </a:endParaRPr>
          </a:p>
        </p:txBody>
      </p:sp>
    </p:spTree>
    <p:extLst>
      <p:ext uri="{BB962C8B-B14F-4D97-AF65-F5344CB8AC3E}">
        <p14:creationId xmlns:p14="http://schemas.microsoft.com/office/powerpoint/2010/main" val="2599041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1199E-88E9-40AA-965D-1568307F4A96}"/>
              </a:ext>
            </a:extLst>
          </p:cNvPr>
          <p:cNvSpPr>
            <a:spLocks noGrp="1"/>
          </p:cNvSpPr>
          <p:nvPr>
            <p:ph type="title"/>
          </p:nvPr>
        </p:nvSpPr>
        <p:spPr/>
        <p:txBody>
          <a:bodyPr/>
          <a:lstStyle/>
          <a:p>
            <a:r>
              <a:rPr lang="en-US" dirty="0"/>
              <a:t>Accommodations</a:t>
            </a:r>
          </a:p>
        </p:txBody>
      </p:sp>
      <p:sp>
        <p:nvSpPr>
          <p:cNvPr id="3" name="Content Placeholder 2">
            <a:extLst>
              <a:ext uri="{FF2B5EF4-FFF2-40B4-BE49-F238E27FC236}">
                <a16:creationId xmlns:a16="http://schemas.microsoft.com/office/drawing/2014/main" id="{7C8113CC-6CB5-4F9B-83B9-3D41A63AB407}"/>
              </a:ext>
            </a:extLst>
          </p:cNvPr>
          <p:cNvSpPr>
            <a:spLocks noGrp="1"/>
          </p:cNvSpPr>
          <p:nvPr>
            <p:ph idx="1"/>
          </p:nvPr>
        </p:nvSpPr>
        <p:spPr/>
        <p:txBody>
          <a:bodyPr/>
          <a:lstStyle/>
          <a:p>
            <a:r>
              <a:rPr lang="en-US" dirty="0"/>
              <a:t>CLT does allow students with an IEP/504 or ELL plan with a current plan to use testing accommodations</a:t>
            </a:r>
          </a:p>
          <a:p>
            <a:r>
              <a:rPr lang="en-US" dirty="0"/>
              <a:t>You will need to have either your test coordinator or ESE personnel have access to the CLT Accommodations Portal -</a:t>
            </a:r>
          </a:p>
          <a:p>
            <a:r>
              <a:rPr lang="en-US" dirty="0"/>
              <a:t>Obtain signed parental consent in the Consent Form for Releasing Accommodations Documentation</a:t>
            </a:r>
          </a:p>
          <a:p>
            <a:r>
              <a:rPr lang="en-US" dirty="0"/>
              <a:t>CLT offers extended time (up to 100% same day), text to speech, screen reader, 4 function calculator, bilingual word-to-word dictionary, human reader, and various medical accommodations</a:t>
            </a:r>
          </a:p>
          <a:p>
            <a:r>
              <a:rPr lang="en-US" dirty="0"/>
              <a:t>See the Accommodations page here: </a:t>
            </a:r>
            <a:r>
              <a:rPr lang="en-US" dirty="0">
                <a:hlinkClick r:id="rId2"/>
              </a:rPr>
              <a:t>CLT Accommodations</a:t>
            </a:r>
            <a:endParaRPr lang="en-US" dirty="0"/>
          </a:p>
        </p:txBody>
      </p:sp>
    </p:spTree>
    <p:extLst>
      <p:ext uri="{BB962C8B-B14F-4D97-AF65-F5344CB8AC3E}">
        <p14:creationId xmlns:p14="http://schemas.microsoft.com/office/powerpoint/2010/main" val="35672805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DA9A0-E832-4223-8361-CE148C6ED277}"/>
              </a:ext>
            </a:extLst>
          </p:cNvPr>
          <p:cNvSpPr>
            <a:spLocks noGrp="1"/>
          </p:cNvSpPr>
          <p:nvPr>
            <p:ph type="title"/>
          </p:nvPr>
        </p:nvSpPr>
        <p:spPr>
          <a:xfrm>
            <a:off x="911673" y="579385"/>
            <a:ext cx="8761413" cy="706964"/>
          </a:xfrm>
        </p:spPr>
        <p:txBody>
          <a:bodyPr/>
          <a:lstStyle/>
          <a:p>
            <a:r>
              <a:rPr lang="en-US" dirty="0"/>
              <a:t>CLT Dates/Deadlines</a:t>
            </a:r>
          </a:p>
        </p:txBody>
      </p:sp>
      <p:pic>
        <p:nvPicPr>
          <p:cNvPr id="5" name="Content Placeholder 4">
            <a:extLst>
              <a:ext uri="{FF2B5EF4-FFF2-40B4-BE49-F238E27FC236}">
                <a16:creationId xmlns:a16="http://schemas.microsoft.com/office/drawing/2014/main" id="{CF84787C-3699-48F4-94DF-21D66A7D040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40670" y="1451295"/>
            <a:ext cx="5215549" cy="5469622"/>
          </a:xfrm>
        </p:spPr>
      </p:pic>
      <p:sp>
        <p:nvSpPr>
          <p:cNvPr id="6" name="Arrow: Right 5">
            <a:extLst>
              <a:ext uri="{FF2B5EF4-FFF2-40B4-BE49-F238E27FC236}">
                <a16:creationId xmlns:a16="http://schemas.microsoft.com/office/drawing/2014/main" id="{E42A2C68-8351-45A6-9C4B-F5B94248C906}"/>
              </a:ext>
            </a:extLst>
          </p:cNvPr>
          <p:cNvSpPr/>
          <p:nvPr/>
        </p:nvSpPr>
        <p:spPr>
          <a:xfrm>
            <a:off x="1946245" y="5642017"/>
            <a:ext cx="1006679"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74B93531-ADC7-4E0B-B6C9-F7EE4F692C3B}"/>
              </a:ext>
            </a:extLst>
          </p:cNvPr>
          <p:cNvSpPr/>
          <p:nvPr/>
        </p:nvSpPr>
        <p:spPr>
          <a:xfrm>
            <a:off x="1963022" y="6255229"/>
            <a:ext cx="1006679"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99C0B234-B8DA-43AC-BC62-D167676CCF26}"/>
              </a:ext>
            </a:extLst>
          </p:cNvPr>
          <p:cNvSpPr/>
          <p:nvPr/>
        </p:nvSpPr>
        <p:spPr>
          <a:xfrm>
            <a:off x="1963021" y="6692039"/>
            <a:ext cx="1006679"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91EF5455-0CEA-4651-A284-BEBBD8883A16}"/>
              </a:ext>
            </a:extLst>
          </p:cNvPr>
          <p:cNvSpPr/>
          <p:nvPr/>
        </p:nvSpPr>
        <p:spPr>
          <a:xfrm>
            <a:off x="1946244" y="6027026"/>
            <a:ext cx="1006679"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A68E512E-2C13-46F6-A088-6D91D754FA93}"/>
              </a:ext>
            </a:extLst>
          </p:cNvPr>
          <p:cNvSpPr/>
          <p:nvPr/>
        </p:nvSpPr>
        <p:spPr>
          <a:xfrm>
            <a:off x="1929467" y="5449070"/>
            <a:ext cx="1006679"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04503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51619"/>
            <a:ext cx="8737092" cy="1088808"/>
          </a:xfrm>
        </p:spPr>
        <p:txBody>
          <a:bodyPr>
            <a:normAutofit/>
          </a:bodyPr>
          <a:lstStyle/>
          <a:p>
            <a:r>
              <a:rPr lang="en-US" dirty="0"/>
              <a:t>Before Testing</a:t>
            </a:r>
          </a:p>
        </p:txBody>
      </p:sp>
      <p:sp>
        <p:nvSpPr>
          <p:cNvPr id="3" name="Content Placeholder 2"/>
          <p:cNvSpPr>
            <a:spLocks noGrp="1"/>
          </p:cNvSpPr>
          <p:nvPr>
            <p:ph idx="1"/>
          </p:nvPr>
        </p:nvSpPr>
        <p:spPr>
          <a:xfrm>
            <a:off x="401972" y="2470653"/>
            <a:ext cx="8737092" cy="5016572"/>
          </a:xfrm>
        </p:spPr>
        <p:txBody>
          <a:bodyPr>
            <a:noAutofit/>
          </a:bodyPr>
          <a:lstStyle/>
          <a:p>
            <a:r>
              <a:rPr lang="en-US" dirty="0"/>
              <a:t>You are responsible for training all test administrators and proctors before testing. </a:t>
            </a:r>
          </a:p>
          <a:p>
            <a:r>
              <a:rPr lang="en-US" dirty="0"/>
              <a:t>Parent letters must be sent out to all parents of students that you are planning to test.</a:t>
            </a:r>
          </a:p>
          <a:p>
            <a:r>
              <a:rPr lang="en-US" dirty="0"/>
              <a:t>Practice tests are optional. Each student can take up to 3 practice tests. Practice tests can be given at school or at home.</a:t>
            </a:r>
          </a:p>
          <a:p>
            <a:r>
              <a:rPr lang="en-US" dirty="0"/>
              <a:t>Print or share the scripts for test administrators. Remind them to stick to the script.</a:t>
            </a:r>
          </a:p>
          <a:p>
            <a:r>
              <a:rPr lang="en-US" dirty="0"/>
              <a:t>Prepare your Login Tickets.</a:t>
            </a:r>
          </a:p>
          <a:p>
            <a:r>
              <a:rPr lang="en-US" dirty="0"/>
              <a:t>Prepare scratch paper and pencils for each classroom.</a:t>
            </a:r>
          </a:p>
          <a:p>
            <a:r>
              <a:rPr lang="en-US" b="1" dirty="0"/>
              <a:t>A week before the test you (School Administrator) will receive an email with your Test Access Code. Keep the code secure until test day.</a:t>
            </a:r>
          </a:p>
          <a:p>
            <a:endParaRPr lang="en-US" sz="2000" b="1" dirty="0"/>
          </a:p>
          <a:p>
            <a:endParaRPr lang="en-US" sz="2000" b="1" dirty="0"/>
          </a:p>
        </p:txBody>
      </p:sp>
      <p:sp>
        <p:nvSpPr>
          <p:cNvPr id="5" name="Slide Number Placeholder 4"/>
          <p:cNvSpPr>
            <a:spLocks noGrp="1"/>
          </p:cNvSpPr>
          <p:nvPr>
            <p:ph type="sldNum" sz="quarter" idx="12"/>
          </p:nvPr>
        </p:nvSpPr>
        <p:spPr/>
        <p:txBody>
          <a:bodyPr/>
          <a:lstStyle/>
          <a:p>
            <a:pPr defTabSz="914400">
              <a:defRPr/>
            </a:pPr>
            <a:fld id="{60F88D64-766A-45C3-93FE-3E1D3068B07A}" type="slidenum">
              <a:rPr lang="en-US" sz="1200">
                <a:solidFill>
                  <a:prstClr val="black">
                    <a:tint val="75000"/>
                  </a:prstClr>
                </a:solidFill>
                <a:latin typeface="Calibri"/>
              </a:rPr>
              <a:pPr defTabSz="914400">
                <a:defRPr/>
              </a:pPr>
              <a:t>15</a:t>
            </a:fld>
            <a:endParaRPr lang="en-US" sz="1200" dirty="0">
              <a:solidFill>
                <a:prstClr val="black">
                  <a:tint val="75000"/>
                </a:prstClr>
              </a:solidFill>
              <a:latin typeface="Calibri"/>
            </a:endParaRPr>
          </a:p>
        </p:txBody>
      </p:sp>
    </p:spTree>
    <p:extLst>
      <p:ext uri="{BB962C8B-B14F-4D97-AF65-F5344CB8AC3E}">
        <p14:creationId xmlns:p14="http://schemas.microsoft.com/office/powerpoint/2010/main" val="17499278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51619"/>
            <a:ext cx="8737092" cy="1088808"/>
          </a:xfrm>
        </p:spPr>
        <p:txBody>
          <a:bodyPr>
            <a:normAutofit/>
          </a:bodyPr>
          <a:lstStyle/>
          <a:p>
            <a:r>
              <a:rPr lang="en-US" dirty="0"/>
              <a:t>On Test Day</a:t>
            </a:r>
          </a:p>
        </p:txBody>
      </p:sp>
      <p:sp>
        <p:nvSpPr>
          <p:cNvPr id="3" name="Content Placeholder 2"/>
          <p:cNvSpPr>
            <a:spLocks noGrp="1"/>
          </p:cNvSpPr>
          <p:nvPr>
            <p:ph idx="1"/>
          </p:nvPr>
        </p:nvSpPr>
        <p:spPr/>
        <p:txBody>
          <a:bodyPr>
            <a:noAutofit/>
          </a:bodyPr>
          <a:lstStyle/>
          <a:p>
            <a:r>
              <a:rPr lang="en-US" sz="2400" dirty="0"/>
              <a:t>Distribute test materials to test administrators.</a:t>
            </a:r>
          </a:p>
          <a:p>
            <a:pPr lvl="1"/>
            <a:r>
              <a:rPr lang="en-US" sz="2000" dirty="0"/>
              <a:t>Test </a:t>
            </a:r>
            <a:r>
              <a:rPr lang="en-US" sz="2000"/>
              <a:t>Access Code (emailed to school admin a week before the test)</a:t>
            </a:r>
            <a:endParaRPr lang="en-US" sz="2000" dirty="0"/>
          </a:p>
          <a:p>
            <a:pPr lvl="1"/>
            <a:r>
              <a:rPr lang="en-US" sz="2000" dirty="0"/>
              <a:t>Scripts</a:t>
            </a:r>
          </a:p>
          <a:p>
            <a:pPr lvl="1"/>
            <a:r>
              <a:rPr lang="en-US" sz="2000" dirty="0"/>
              <a:t>Login tickets</a:t>
            </a:r>
          </a:p>
          <a:p>
            <a:pPr lvl="1"/>
            <a:r>
              <a:rPr lang="en-US" sz="2000" dirty="0"/>
              <a:t>Scratch paper and pencils</a:t>
            </a:r>
          </a:p>
          <a:p>
            <a:r>
              <a:rPr lang="en-US" sz="2400" dirty="0"/>
              <a:t>Prepare testing rooms (cover/remove visual aids).</a:t>
            </a:r>
          </a:p>
          <a:p>
            <a:r>
              <a:rPr lang="en-US" sz="2400" dirty="0"/>
              <a:t>Student spacing guidelines are recommended, not required.</a:t>
            </a:r>
          </a:p>
          <a:p>
            <a:r>
              <a:rPr lang="en-US" sz="2400" dirty="0"/>
              <a:t>Display the Test Day Signs on classroom doors.</a:t>
            </a:r>
          </a:p>
          <a:p>
            <a:endParaRPr lang="en-US" sz="2400" dirty="0"/>
          </a:p>
          <a:p>
            <a:endParaRPr lang="en-US" sz="2800" dirty="0"/>
          </a:p>
          <a:p>
            <a:endParaRPr lang="en-US" sz="2000" dirty="0"/>
          </a:p>
          <a:p>
            <a:pPr marL="0" indent="0">
              <a:buNone/>
            </a:pPr>
            <a:endParaRPr lang="en-US" sz="2000" b="1" dirty="0"/>
          </a:p>
        </p:txBody>
      </p:sp>
      <p:sp>
        <p:nvSpPr>
          <p:cNvPr id="5" name="Slide Number Placeholder 4"/>
          <p:cNvSpPr>
            <a:spLocks noGrp="1"/>
          </p:cNvSpPr>
          <p:nvPr>
            <p:ph type="sldNum" sz="quarter" idx="12"/>
          </p:nvPr>
        </p:nvSpPr>
        <p:spPr/>
        <p:txBody>
          <a:bodyPr/>
          <a:lstStyle/>
          <a:p>
            <a:pPr defTabSz="914400">
              <a:defRPr/>
            </a:pPr>
            <a:fld id="{60F88D64-766A-45C3-93FE-3E1D3068B07A}" type="slidenum">
              <a:rPr lang="en-US" sz="1200">
                <a:solidFill>
                  <a:prstClr val="black">
                    <a:tint val="75000"/>
                  </a:prstClr>
                </a:solidFill>
                <a:latin typeface="Calibri"/>
              </a:rPr>
              <a:pPr defTabSz="914400">
                <a:defRPr/>
              </a:pPr>
              <a:t>16</a:t>
            </a:fld>
            <a:endParaRPr lang="en-US" sz="1200" dirty="0">
              <a:solidFill>
                <a:prstClr val="black">
                  <a:tint val="75000"/>
                </a:prstClr>
              </a:solidFill>
              <a:latin typeface="Calibri"/>
            </a:endParaRPr>
          </a:p>
        </p:txBody>
      </p:sp>
    </p:spTree>
    <p:extLst>
      <p:ext uri="{BB962C8B-B14F-4D97-AF65-F5344CB8AC3E}">
        <p14:creationId xmlns:p14="http://schemas.microsoft.com/office/powerpoint/2010/main" val="250384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51619"/>
            <a:ext cx="8737092" cy="1088808"/>
          </a:xfrm>
        </p:spPr>
        <p:txBody>
          <a:bodyPr>
            <a:normAutofit/>
          </a:bodyPr>
          <a:lstStyle/>
          <a:p>
            <a:r>
              <a:rPr lang="en-US" dirty="0"/>
              <a:t>On Test Day</a:t>
            </a:r>
          </a:p>
        </p:txBody>
      </p:sp>
      <p:sp>
        <p:nvSpPr>
          <p:cNvPr id="3" name="Content Placeholder 2"/>
          <p:cNvSpPr>
            <a:spLocks noGrp="1"/>
          </p:cNvSpPr>
          <p:nvPr>
            <p:ph idx="1"/>
          </p:nvPr>
        </p:nvSpPr>
        <p:spPr>
          <a:xfrm>
            <a:off x="607463" y="2225045"/>
            <a:ext cx="8737092" cy="5404719"/>
          </a:xfrm>
        </p:spPr>
        <p:txBody>
          <a:bodyPr>
            <a:noAutofit/>
          </a:bodyPr>
          <a:lstStyle/>
          <a:p>
            <a:r>
              <a:rPr lang="en-US" dirty="0"/>
              <a:t>If a student is disconnected during the test, log back in and resume testing. A button should appear labeled "Populate My Answers" at the top of the screen (see image below). If the student doesn't see this, have the student refresh the page. Once the button appears, have the student click it. Have the student check that all answers were repopulated. </a:t>
            </a:r>
          </a:p>
          <a:p>
            <a:endParaRPr lang="en-US" dirty="0"/>
          </a:p>
          <a:p>
            <a:endParaRPr lang="en-US" dirty="0"/>
          </a:p>
          <a:p>
            <a:endParaRPr lang="en-US" dirty="0"/>
          </a:p>
          <a:p>
            <a:endParaRPr lang="en-US" dirty="0"/>
          </a:p>
          <a:p>
            <a:endParaRPr lang="en-US" dirty="0"/>
          </a:p>
          <a:p>
            <a:r>
              <a:rPr lang="en-US" dirty="0"/>
              <a:t>Tech support is available via online chat. Navigate to  </a:t>
            </a:r>
            <a:r>
              <a:rPr lang="en-US" dirty="0">
                <a:hlinkClick r:id="rId3">
                  <a:extLst>
                    <a:ext uri="{A12FA001-AC4F-418D-AE19-62706E023703}">
                      <ahyp:hlinkClr xmlns:ahyp="http://schemas.microsoft.com/office/drawing/2018/hyperlinkcolor" val="tx"/>
                    </a:ext>
                  </a:extLst>
                </a:hlinkClick>
              </a:rPr>
              <a:t>www.cltexam.com/contact</a:t>
            </a:r>
            <a:r>
              <a:rPr lang="en-US" dirty="0"/>
              <a:t> and click on the chat icon                                 in lower right hand corner. </a:t>
            </a:r>
          </a:p>
          <a:p>
            <a:endParaRPr lang="en-US" dirty="0"/>
          </a:p>
          <a:p>
            <a:endParaRPr lang="en-US" sz="2400" dirty="0"/>
          </a:p>
          <a:p>
            <a:endParaRPr lang="en-US" sz="2800" dirty="0"/>
          </a:p>
          <a:p>
            <a:endParaRPr lang="en-US" sz="2000" dirty="0"/>
          </a:p>
          <a:p>
            <a:pPr marL="0" indent="0">
              <a:buNone/>
            </a:pPr>
            <a:endParaRPr lang="en-US" sz="2000" b="1" dirty="0"/>
          </a:p>
        </p:txBody>
      </p:sp>
      <p:sp>
        <p:nvSpPr>
          <p:cNvPr id="5" name="Slide Number Placeholder 4"/>
          <p:cNvSpPr>
            <a:spLocks noGrp="1"/>
          </p:cNvSpPr>
          <p:nvPr>
            <p:ph type="sldNum" sz="quarter" idx="12"/>
          </p:nvPr>
        </p:nvSpPr>
        <p:spPr/>
        <p:txBody>
          <a:bodyPr/>
          <a:lstStyle/>
          <a:p>
            <a:pPr defTabSz="914400">
              <a:defRPr/>
            </a:pPr>
            <a:fld id="{60F88D64-766A-45C3-93FE-3E1D3068B07A}" type="slidenum">
              <a:rPr lang="en-US" sz="1200">
                <a:solidFill>
                  <a:prstClr val="black">
                    <a:tint val="75000"/>
                  </a:prstClr>
                </a:solidFill>
                <a:latin typeface="Calibri"/>
              </a:rPr>
              <a:pPr defTabSz="914400">
                <a:defRPr/>
              </a:pPr>
              <a:t>17</a:t>
            </a:fld>
            <a:endParaRPr lang="en-US" sz="1200" dirty="0">
              <a:solidFill>
                <a:prstClr val="black">
                  <a:tint val="75000"/>
                </a:prstClr>
              </a:solidFill>
              <a:latin typeface="Calibri"/>
            </a:endParaRPr>
          </a:p>
        </p:txBody>
      </p:sp>
      <p:pic>
        <p:nvPicPr>
          <p:cNvPr id="4" name="Picture 3">
            <a:extLst>
              <a:ext uri="{FF2B5EF4-FFF2-40B4-BE49-F238E27FC236}">
                <a16:creationId xmlns:a16="http://schemas.microsoft.com/office/drawing/2014/main" id="{ED70E0A2-BE42-4118-860B-53042F69F06B}"/>
              </a:ext>
            </a:extLst>
          </p:cNvPr>
          <p:cNvPicPr>
            <a:picLocks noChangeAspect="1"/>
          </p:cNvPicPr>
          <p:nvPr/>
        </p:nvPicPr>
        <p:blipFill>
          <a:blip r:embed="rId4"/>
          <a:stretch>
            <a:fillRect/>
          </a:stretch>
        </p:blipFill>
        <p:spPr>
          <a:xfrm>
            <a:off x="9125490" y="5579430"/>
            <a:ext cx="1028699" cy="975945"/>
          </a:xfrm>
          <a:prstGeom prst="rect">
            <a:avLst/>
          </a:prstGeom>
        </p:spPr>
      </p:pic>
      <p:pic>
        <p:nvPicPr>
          <p:cNvPr id="6" name="Picture 5">
            <a:extLst>
              <a:ext uri="{FF2B5EF4-FFF2-40B4-BE49-F238E27FC236}">
                <a16:creationId xmlns:a16="http://schemas.microsoft.com/office/drawing/2014/main" id="{ACBB13E5-EC90-4F8F-8F3A-B266783C0AAF}"/>
              </a:ext>
            </a:extLst>
          </p:cNvPr>
          <p:cNvPicPr>
            <a:picLocks noChangeAspect="1"/>
          </p:cNvPicPr>
          <p:nvPr/>
        </p:nvPicPr>
        <p:blipFill>
          <a:blip r:embed="rId5"/>
          <a:stretch>
            <a:fillRect/>
          </a:stretch>
        </p:blipFill>
        <p:spPr>
          <a:xfrm>
            <a:off x="1034041" y="3813541"/>
            <a:ext cx="7043743" cy="1502199"/>
          </a:xfrm>
          <a:prstGeom prst="rect">
            <a:avLst/>
          </a:prstGeom>
        </p:spPr>
      </p:pic>
    </p:spTree>
    <p:extLst>
      <p:ext uri="{BB962C8B-B14F-4D97-AF65-F5344CB8AC3E}">
        <p14:creationId xmlns:p14="http://schemas.microsoft.com/office/powerpoint/2010/main" val="14172700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51619"/>
            <a:ext cx="8737092" cy="1088808"/>
          </a:xfrm>
        </p:spPr>
        <p:txBody>
          <a:bodyPr>
            <a:normAutofit/>
          </a:bodyPr>
          <a:lstStyle/>
          <a:p>
            <a:r>
              <a:rPr lang="en-US" dirty="0"/>
              <a:t>After Testing (Test Administrators)</a:t>
            </a:r>
          </a:p>
        </p:txBody>
      </p:sp>
      <p:sp>
        <p:nvSpPr>
          <p:cNvPr id="3" name="Content Placeholder 2"/>
          <p:cNvSpPr>
            <a:spLocks noGrp="1"/>
          </p:cNvSpPr>
          <p:nvPr>
            <p:ph idx="1"/>
          </p:nvPr>
        </p:nvSpPr>
        <p:spPr>
          <a:xfrm>
            <a:off x="167081" y="1987822"/>
            <a:ext cx="8737092" cy="5243489"/>
          </a:xfrm>
        </p:spPr>
        <p:txBody>
          <a:bodyPr>
            <a:noAutofit/>
          </a:bodyPr>
          <a:lstStyle/>
          <a:p>
            <a:r>
              <a:rPr lang="en-US" dirty="0"/>
              <a:t>Dismiss students</a:t>
            </a:r>
          </a:p>
          <a:p>
            <a:r>
              <a:rPr lang="en-US" dirty="0"/>
              <a:t>Collect and securely dispose of scratch paper</a:t>
            </a:r>
          </a:p>
          <a:p>
            <a:r>
              <a:rPr lang="en-US" dirty="0"/>
              <a:t>Complete the Administration Report</a:t>
            </a:r>
          </a:p>
          <a:p>
            <a:r>
              <a:rPr lang="en-US" dirty="0"/>
              <a:t>Complete the Proctor Survey</a:t>
            </a:r>
          </a:p>
          <a:p>
            <a:endParaRPr lang="en-US" dirty="0"/>
          </a:p>
          <a:p>
            <a:pPr marL="0" indent="0">
              <a:buNone/>
            </a:pPr>
            <a:endParaRPr lang="en-US" sz="2000" b="1" dirty="0"/>
          </a:p>
        </p:txBody>
      </p:sp>
      <p:sp>
        <p:nvSpPr>
          <p:cNvPr id="5" name="Slide Number Placeholder 4"/>
          <p:cNvSpPr>
            <a:spLocks noGrp="1"/>
          </p:cNvSpPr>
          <p:nvPr>
            <p:ph type="sldNum" sz="quarter" idx="12"/>
          </p:nvPr>
        </p:nvSpPr>
        <p:spPr/>
        <p:txBody>
          <a:bodyPr/>
          <a:lstStyle/>
          <a:p>
            <a:pPr defTabSz="914400">
              <a:defRPr/>
            </a:pPr>
            <a:fld id="{60F88D64-766A-45C3-93FE-3E1D3068B07A}" type="slidenum">
              <a:rPr lang="en-US" sz="1200">
                <a:solidFill>
                  <a:prstClr val="black">
                    <a:tint val="75000"/>
                  </a:prstClr>
                </a:solidFill>
                <a:latin typeface="Calibri"/>
              </a:rPr>
              <a:pPr defTabSz="914400">
                <a:defRPr/>
              </a:pPr>
              <a:t>18</a:t>
            </a:fld>
            <a:endParaRPr lang="en-US" sz="1200" dirty="0">
              <a:solidFill>
                <a:prstClr val="black">
                  <a:tint val="75000"/>
                </a:prstClr>
              </a:solidFill>
              <a:latin typeface="Calibri"/>
            </a:endParaRPr>
          </a:p>
        </p:txBody>
      </p:sp>
      <p:pic>
        <p:nvPicPr>
          <p:cNvPr id="6" name="Picture 5">
            <a:extLst>
              <a:ext uri="{FF2B5EF4-FFF2-40B4-BE49-F238E27FC236}">
                <a16:creationId xmlns:a16="http://schemas.microsoft.com/office/drawing/2014/main" id="{AB9982CF-08FE-4AFD-A238-D304D4D1C952}"/>
              </a:ext>
            </a:extLst>
          </p:cNvPr>
          <p:cNvPicPr>
            <a:picLocks noChangeAspect="1"/>
          </p:cNvPicPr>
          <p:nvPr/>
        </p:nvPicPr>
        <p:blipFill>
          <a:blip r:embed="rId3"/>
          <a:stretch>
            <a:fillRect/>
          </a:stretch>
        </p:blipFill>
        <p:spPr>
          <a:xfrm>
            <a:off x="479488" y="3524539"/>
            <a:ext cx="2546223" cy="3333461"/>
          </a:xfrm>
          <a:prstGeom prst="rect">
            <a:avLst/>
          </a:prstGeom>
          <a:ln w="12700">
            <a:solidFill>
              <a:schemeClr val="tx1"/>
            </a:solidFill>
          </a:ln>
        </p:spPr>
      </p:pic>
      <p:pic>
        <p:nvPicPr>
          <p:cNvPr id="7" name="Picture 6">
            <a:extLst>
              <a:ext uri="{FF2B5EF4-FFF2-40B4-BE49-F238E27FC236}">
                <a16:creationId xmlns:a16="http://schemas.microsoft.com/office/drawing/2014/main" id="{C693178A-F042-4756-825B-F4326B7A4876}"/>
              </a:ext>
            </a:extLst>
          </p:cNvPr>
          <p:cNvPicPr>
            <a:picLocks noChangeAspect="1"/>
          </p:cNvPicPr>
          <p:nvPr/>
        </p:nvPicPr>
        <p:blipFill>
          <a:blip r:embed="rId4"/>
          <a:stretch>
            <a:fillRect/>
          </a:stretch>
        </p:blipFill>
        <p:spPr>
          <a:xfrm>
            <a:off x="6375411" y="3983532"/>
            <a:ext cx="5649508" cy="2307184"/>
          </a:xfrm>
          <a:prstGeom prst="rect">
            <a:avLst/>
          </a:prstGeom>
          <a:ln w="12700">
            <a:solidFill>
              <a:schemeClr val="tx1"/>
            </a:solidFill>
          </a:ln>
        </p:spPr>
      </p:pic>
    </p:spTree>
    <p:extLst>
      <p:ext uri="{BB962C8B-B14F-4D97-AF65-F5344CB8AC3E}">
        <p14:creationId xmlns:p14="http://schemas.microsoft.com/office/powerpoint/2010/main" val="14004509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51619"/>
            <a:ext cx="8737092" cy="1088808"/>
          </a:xfrm>
        </p:spPr>
        <p:txBody>
          <a:bodyPr>
            <a:normAutofit/>
          </a:bodyPr>
          <a:lstStyle/>
          <a:p>
            <a:r>
              <a:rPr lang="en-US" dirty="0"/>
              <a:t>After Testing (School Administrators)</a:t>
            </a:r>
          </a:p>
        </p:txBody>
      </p:sp>
      <p:sp>
        <p:nvSpPr>
          <p:cNvPr id="3" name="Content Placeholder 2"/>
          <p:cNvSpPr>
            <a:spLocks noGrp="1"/>
          </p:cNvSpPr>
          <p:nvPr>
            <p:ph idx="1"/>
          </p:nvPr>
        </p:nvSpPr>
        <p:spPr>
          <a:xfrm>
            <a:off x="1752600" y="2265028"/>
            <a:ext cx="8737092" cy="4341353"/>
          </a:xfrm>
        </p:spPr>
        <p:txBody>
          <a:bodyPr>
            <a:noAutofit/>
          </a:bodyPr>
          <a:lstStyle/>
          <a:p>
            <a:r>
              <a:rPr lang="en-US" sz="2000" dirty="0"/>
              <a:t>You will receive an email about a week after testing that your results are available. </a:t>
            </a:r>
          </a:p>
          <a:p>
            <a:r>
              <a:rPr lang="en-US" sz="2000" dirty="0"/>
              <a:t>To download your score results:</a:t>
            </a:r>
          </a:p>
          <a:p>
            <a:pPr lvl="1"/>
            <a:r>
              <a:rPr lang="en-US" sz="2000" dirty="0"/>
              <a:t>Log in to your CLT school administrator account and from your dashboard click on the STUDENTS button.  </a:t>
            </a:r>
          </a:p>
          <a:p>
            <a:pPr lvl="1"/>
            <a:r>
              <a:rPr lang="en-US" sz="2000" dirty="0"/>
              <a:t>Select the test date from the drop-down box in the upper right hand corner and click the CSV button.</a:t>
            </a:r>
          </a:p>
          <a:p>
            <a:pPr lvl="1"/>
            <a:r>
              <a:rPr lang="en-US" sz="2000" dirty="0"/>
              <a:t>Rename the file so that it includes your school name and the date of the test.</a:t>
            </a:r>
          </a:p>
          <a:p>
            <a:pPr lvl="1"/>
            <a:r>
              <a:rPr lang="en-US" sz="2000" b="1" dirty="0"/>
              <a:t>Upload your results file to your school’s CLT shared folder.</a:t>
            </a:r>
          </a:p>
          <a:p>
            <a:pPr lvl="1"/>
            <a:r>
              <a:rPr lang="en-US" sz="2000" b="1" dirty="0"/>
              <a:t>Email Heather Rykard, Scott Dodson and Nate Hazewinkel to notify them that your results have been uploaded.</a:t>
            </a:r>
          </a:p>
          <a:p>
            <a:pPr marL="0" indent="0">
              <a:buNone/>
            </a:pPr>
            <a:endParaRPr lang="en-US" sz="2000" b="1" dirty="0"/>
          </a:p>
        </p:txBody>
      </p:sp>
      <p:sp>
        <p:nvSpPr>
          <p:cNvPr id="5" name="Slide Number Placeholder 4"/>
          <p:cNvSpPr>
            <a:spLocks noGrp="1"/>
          </p:cNvSpPr>
          <p:nvPr>
            <p:ph type="sldNum" sz="quarter" idx="12"/>
          </p:nvPr>
        </p:nvSpPr>
        <p:spPr/>
        <p:txBody>
          <a:bodyPr/>
          <a:lstStyle/>
          <a:p>
            <a:pPr defTabSz="914400">
              <a:defRPr/>
            </a:pPr>
            <a:fld id="{60F88D64-766A-45C3-93FE-3E1D3068B07A}" type="slidenum">
              <a:rPr lang="en-US" sz="1200">
                <a:solidFill>
                  <a:prstClr val="black">
                    <a:tint val="75000"/>
                  </a:prstClr>
                </a:solidFill>
                <a:latin typeface="Calibri"/>
              </a:rPr>
              <a:pPr defTabSz="914400">
                <a:defRPr/>
              </a:pPr>
              <a:t>19</a:t>
            </a:fld>
            <a:endParaRPr lang="en-US" sz="1200" dirty="0">
              <a:solidFill>
                <a:prstClr val="black">
                  <a:tint val="75000"/>
                </a:prstClr>
              </a:solidFill>
              <a:latin typeface="Calibri"/>
            </a:endParaRPr>
          </a:p>
        </p:txBody>
      </p:sp>
      <p:pic>
        <p:nvPicPr>
          <p:cNvPr id="7" name="Picture 6">
            <a:extLst>
              <a:ext uri="{FF2B5EF4-FFF2-40B4-BE49-F238E27FC236}">
                <a16:creationId xmlns:a16="http://schemas.microsoft.com/office/drawing/2014/main" id="{AEC35B8F-A655-44C8-A866-0E0A8599F919}"/>
              </a:ext>
            </a:extLst>
          </p:cNvPr>
          <p:cNvPicPr>
            <a:picLocks noChangeAspect="1"/>
          </p:cNvPicPr>
          <p:nvPr/>
        </p:nvPicPr>
        <p:blipFill>
          <a:blip r:embed="rId3"/>
          <a:stretch>
            <a:fillRect/>
          </a:stretch>
        </p:blipFill>
        <p:spPr>
          <a:xfrm>
            <a:off x="7384635" y="4527983"/>
            <a:ext cx="678090" cy="365125"/>
          </a:xfrm>
          <a:prstGeom prst="rect">
            <a:avLst/>
          </a:prstGeom>
        </p:spPr>
      </p:pic>
      <p:pic>
        <p:nvPicPr>
          <p:cNvPr id="8" name="Picture 7">
            <a:extLst>
              <a:ext uri="{FF2B5EF4-FFF2-40B4-BE49-F238E27FC236}">
                <a16:creationId xmlns:a16="http://schemas.microsoft.com/office/drawing/2014/main" id="{D71252F7-6D85-4257-B034-1EA3B394A79D}"/>
              </a:ext>
            </a:extLst>
          </p:cNvPr>
          <p:cNvPicPr>
            <a:picLocks noChangeAspect="1"/>
          </p:cNvPicPr>
          <p:nvPr/>
        </p:nvPicPr>
        <p:blipFill>
          <a:blip r:embed="rId4"/>
          <a:stretch>
            <a:fillRect/>
          </a:stretch>
        </p:blipFill>
        <p:spPr>
          <a:xfrm>
            <a:off x="7648076" y="3778114"/>
            <a:ext cx="1209844" cy="390580"/>
          </a:xfrm>
          <a:prstGeom prst="rect">
            <a:avLst/>
          </a:prstGeom>
        </p:spPr>
      </p:pic>
    </p:spTree>
    <p:extLst>
      <p:ext uri="{BB962C8B-B14F-4D97-AF65-F5344CB8AC3E}">
        <p14:creationId xmlns:p14="http://schemas.microsoft.com/office/powerpoint/2010/main" val="15861122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5AA1F82-E53E-4042-A5CC-6540587DC41C}"/>
              </a:ext>
            </a:extLst>
          </p:cNvPr>
          <p:cNvSpPr>
            <a:spLocks noGrp="1"/>
          </p:cNvSpPr>
          <p:nvPr>
            <p:ph type="title"/>
          </p:nvPr>
        </p:nvSpPr>
        <p:spPr/>
        <p:txBody>
          <a:bodyPr/>
          <a:lstStyle/>
          <a:p>
            <a:r>
              <a:rPr lang="en-US" dirty="0"/>
              <a:t>Usage</a:t>
            </a:r>
          </a:p>
        </p:txBody>
      </p:sp>
      <p:sp>
        <p:nvSpPr>
          <p:cNvPr id="5" name="Content Placeholder 4">
            <a:extLst>
              <a:ext uri="{FF2B5EF4-FFF2-40B4-BE49-F238E27FC236}">
                <a16:creationId xmlns:a16="http://schemas.microsoft.com/office/drawing/2014/main" id="{D516B3BC-8643-41FF-BF1F-AF8FB7C84A3D}"/>
              </a:ext>
            </a:extLst>
          </p:cNvPr>
          <p:cNvSpPr>
            <a:spLocks noGrp="1"/>
          </p:cNvSpPr>
          <p:nvPr>
            <p:ph idx="1"/>
          </p:nvPr>
        </p:nvSpPr>
        <p:spPr/>
        <p:txBody>
          <a:bodyPr/>
          <a:lstStyle/>
          <a:p>
            <a:r>
              <a:rPr lang="en-US" dirty="0"/>
              <a:t>The CLT is approved for use as a concordant/comparative option for students to meet the grade 10 ELA and Algebra EOC graduation requirement</a:t>
            </a:r>
          </a:p>
          <a:p>
            <a:r>
              <a:rPr lang="en-US" dirty="0"/>
              <a:t>Only for students who entered Grade 9 in 2020-2021 and beyond</a:t>
            </a:r>
          </a:p>
          <a:p>
            <a:r>
              <a:rPr lang="en-US" dirty="0"/>
              <a:t>The CLT is a 3-part, computer based test which takes roughly 2 hours (with admin and script reading</a:t>
            </a:r>
          </a:p>
          <a:p>
            <a:r>
              <a:rPr lang="en-US" dirty="0"/>
              <a:t>Students must take the entire test</a:t>
            </a:r>
          </a:p>
          <a:p>
            <a:r>
              <a:rPr lang="en-US" dirty="0"/>
              <a:t>May </a:t>
            </a:r>
            <a:r>
              <a:rPr lang="en-US" dirty="0" err="1"/>
              <a:t>superscore</a:t>
            </a:r>
            <a:endParaRPr lang="en-US" dirty="0"/>
          </a:p>
          <a:p>
            <a:endParaRPr lang="en-US" dirty="0"/>
          </a:p>
        </p:txBody>
      </p:sp>
    </p:spTree>
    <p:extLst>
      <p:ext uri="{BB962C8B-B14F-4D97-AF65-F5344CB8AC3E}">
        <p14:creationId xmlns:p14="http://schemas.microsoft.com/office/powerpoint/2010/main" val="40088094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51619"/>
            <a:ext cx="8737092" cy="1088808"/>
          </a:xfrm>
        </p:spPr>
        <p:txBody>
          <a:bodyPr>
            <a:normAutofit/>
          </a:bodyPr>
          <a:lstStyle/>
          <a:p>
            <a:r>
              <a:rPr lang="en-US" dirty="0"/>
              <a:t>After Testing (Students)</a:t>
            </a:r>
          </a:p>
        </p:txBody>
      </p:sp>
      <p:sp>
        <p:nvSpPr>
          <p:cNvPr id="3" name="Content Placeholder 2"/>
          <p:cNvSpPr>
            <a:spLocks noGrp="1"/>
          </p:cNvSpPr>
          <p:nvPr>
            <p:ph idx="1"/>
          </p:nvPr>
        </p:nvSpPr>
        <p:spPr>
          <a:xfrm>
            <a:off x="1207316" y="2516000"/>
            <a:ext cx="8737092" cy="4853779"/>
          </a:xfrm>
        </p:spPr>
        <p:txBody>
          <a:bodyPr>
            <a:noAutofit/>
          </a:bodyPr>
          <a:lstStyle/>
          <a:p>
            <a:r>
              <a:rPr lang="en-US" sz="2400" dirty="0"/>
              <a:t>Students can view their own scores by logging in to their CLT accounts.</a:t>
            </a:r>
          </a:p>
          <a:p>
            <a:r>
              <a:rPr lang="en-US" sz="2400" dirty="0"/>
              <a:t>36/80 required to meet the ELA requirement.</a:t>
            </a:r>
          </a:p>
          <a:p>
            <a:r>
              <a:rPr lang="en-US" sz="2400" dirty="0"/>
              <a:t>11/40 required to meet the Algebra requirement.</a:t>
            </a:r>
          </a:p>
          <a:p>
            <a:endParaRPr lang="en-US" sz="2400" dirty="0"/>
          </a:p>
          <a:p>
            <a:endParaRPr lang="en-US" sz="2400" dirty="0"/>
          </a:p>
          <a:p>
            <a:endParaRPr lang="en-US" sz="2000" dirty="0"/>
          </a:p>
          <a:p>
            <a:pPr marL="0" indent="0">
              <a:buNone/>
            </a:pPr>
            <a:endParaRPr lang="en-US" sz="2000" b="1" dirty="0"/>
          </a:p>
        </p:txBody>
      </p:sp>
      <p:sp>
        <p:nvSpPr>
          <p:cNvPr id="5" name="Slide Number Placeholder 4"/>
          <p:cNvSpPr>
            <a:spLocks noGrp="1"/>
          </p:cNvSpPr>
          <p:nvPr>
            <p:ph type="sldNum" sz="quarter" idx="12"/>
          </p:nvPr>
        </p:nvSpPr>
        <p:spPr/>
        <p:txBody>
          <a:bodyPr/>
          <a:lstStyle/>
          <a:p>
            <a:pPr defTabSz="914400">
              <a:defRPr/>
            </a:pPr>
            <a:fld id="{60F88D64-766A-45C3-93FE-3E1D3068B07A}" type="slidenum">
              <a:rPr lang="en-US" sz="1200">
                <a:solidFill>
                  <a:prstClr val="black">
                    <a:tint val="75000"/>
                  </a:prstClr>
                </a:solidFill>
                <a:latin typeface="Calibri"/>
              </a:rPr>
              <a:pPr defTabSz="914400">
                <a:defRPr/>
              </a:pPr>
              <a:t>20</a:t>
            </a:fld>
            <a:endParaRPr lang="en-US" sz="1200" dirty="0">
              <a:solidFill>
                <a:prstClr val="black">
                  <a:tint val="75000"/>
                </a:prstClr>
              </a:solidFill>
              <a:latin typeface="Calibri"/>
            </a:endParaRPr>
          </a:p>
        </p:txBody>
      </p:sp>
    </p:spTree>
    <p:extLst>
      <p:ext uri="{BB962C8B-B14F-4D97-AF65-F5344CB8AC3E}">
        <p14:creationId xmlns:p14="http://schemas.microsoft.com/office/powerpoint/2010/main" val="5170880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Test Security</a:t>
            </a:r>
          </a:p>
        </p:txBody>
      </p:sp>
      <p:sp>
        <p:nvSpPr>
          <p:cNvPr id="3" name="Content Placeholder 2"/>
          <p:cNvSpPr>
            <a:spLocks noGrp="1"/>
          </p:cNvSpPr>
          <p:nvPr>
            <p:ph idx="1"/>
          </p:nvPr>
        </p:nvSpPr>
        <p:spPr>
          <a:xfrm>
            <a:off x="972424" y="2449584"/>
            <a:ext cx="8737092" cy="4194495"/>
          </a:xfrm>
        </p:spPr>
        <p:txBody>
          <a:bodyPr>
            <a:noAutofit/>
          </a:bodyPr>
          <a:lstStyle/>
          <a:p>
            <a:pPr>
              <a:defRPr/>
            </a:pPr>
            <a:r>
              <a:rPr lang="en-US" sz="2000" dirty="0"/>
              <a:t>Generally, we will follow the same policies and procedures that we do for state testing. </a:t>
            </a:r>
          </a:p>
          <a:p>
            <a:pPr>
              <a:defRPr/>
            </a:pPr>
            <a:r>
              <a:rPr lang="en-US" sz="2000" dirty="0"/>
              <a:t>The CLT does NOT have a secure browser, so test administrators must monitor students at all times during testing.</a:t>
            </a:r>
          </a:p>
          <a:p>
            <a:pPr>
              <a:defRPr/>
            </a:pPr>
            <a:r>
              <a:rPr lang="en-US" sz="2000" dirty="0"/>
              <a:t>One proctor is required for every 35 students.</a:t>
            </a:r>
          </a:p>
          <a:p>
            <a:pPr>
              <a:defRPr/>
            </a:pPr>
            <a:r>
              <a:rPr lang="en-US" sz="2000" b="1" dirty="0"/>
              <a:t>Students may not advance to the next section until directed by the test administrator, and may not ever return to a previous section.</a:t>
            </a:r>
          </a:p>
          <a:p>
            <a:pPr>
              <a:defRPr/>
            </a:pPr>
            <a:r>
              <a:rPr lang="en-US" sz="2000" dirty="0"/>
              <a:t>Students that leave campus before finishing may not complete the test on a subsequent day, even if they left due to illness.</a:t>
            </a:r>
          </a:p>
          <a:p>
            <a:pPr>
              <a:defRPr/>
            </a:pPr>
            <a:endParaRPr lang="en-US" sz="2400" dirty="0"/>
          </a:p>
        </p:txBody>
      </p:sp>
      <p:sp>
        <p:nvSpPr>
          <p:cNvPr id="6" name="Slide Number Placeholder 5"/>
          <p:cNvSpPr>
            <a:spLocks noGrp="1"/>
          </p:cNvSpPr>
          <p:nvPr>
            <p:ph type="sldNum" sz="quarter" idx="12"/>
          </p:nvPr>
        </p:nvSpPr>
        <p:spPr/>
        <p:txBody>
          <a:bodyPr/>
          <a:lstStyle/>
          <a:p>
            <a:pPr defTabSz="914400">
              <a:defRPr/>
            </a:pPr>
            <a:fld id="{60F88D64-766A-45C3-93FE-3E1D3068B07A}" type="slidenum">
              <a:rPr lang="en-US" sz="1200">
                <a:solidFill>
                  <a:prstClr val="black">
                    <a:tint val="75000"/>
                  </a:prstClr>
                </a:solidFill>
                <a:latin typeface="Calibri"/>
              </a:rPr>
              <a:pPr defTabSz="914400">
                <a:defRPr/>
              </a:pPr>
              <a:t>3</a:t>
            </a:fld>
            <a:endParaRPr lang="en-US" sz="1200" dirty="0">
              <a:solidFill>
                <a:prstClr val="black">
                  <a:tint val="75000"/>
                </a:prstClr>
              </a:solidFill>
              <a:latin typeface="Calibri"/>
            </a:endParaRPr>
          </a:p>
        </p:txBody>
      </p:sp>
    </p:spTree>
    <p:extLst>
      <p:ext uri="{BB962C8B-B14F-4D97-AF65-F5344CB8AC3E}">
        <p14:creationId xmlns:p14="http://schemas.microsoft.com/office/powerpoint/2010/main" val="24922462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Test Security</a:t>
            </a:r>
          </a:p>
        </p:txBody>
      </p:sp>
      <p:sp>
        <p:nvSpPr>
          <p:cNvPr id="3" name="Content Placeholder 2"/>
          <p:cNvSpPr>
            <a:spLocks noGrp="1"/>
          </p:cNvSpPr>
          <p:nvPr>
            <p:ph idx="1"/>
          </p:nvPr>
        </p:nvSpPr>
        <p:spPr>
          <a:xfrm>
            <a:off x="1154954" y="2162644"/>
            <a:ext cx="8737092" cy="4634346"/>
          </a:xfrm>
        </p:spPr>
        <p:txBody>
          <a:bodyPr>
            <a:noAutofit/>
          </a:bodyPr>
          <a:lstStyle/>
          <a:p>
            <a:pPr marL="0" indent="0">
              <a:buNone/>
              <a:defRPr/>
            </a:pPr>
            <a:r>
              <a:rPr lang="en-US" sz="2000" b="1" dirty="0"/>
              <a:t>Prohibited Items</a:t>
            </a:r>
          </a:p>
          <a:p>
            <a:pPr>
              <a:defRPr/>
            </a:pPr>
            <a:r>
              <a:rPr lang="en-US" sz="2000" dirty="0"/>
              <a:t>Cell phones</a:t>
            </a:r>
          </a:p>
          <a:p>
            <a:pPr>
              <a:defRPr/>
            </a:pPr>
            <a:r>
              <a:rPr lang="en-US" sz="2000" dirty="0"/>
              <a:t>Calculators</a:t>
            </a:r>
          </a:p>
          <a:p>
            <a:pPr>
              <a:defRPr/>
            </a:pPr>
            <a:r>
              <a:rPr lang="en-US" sz="2000" dirty="0"/>
              <a:t>Smart watches</a:t>
            </a:r>
          </a:p>
          <a:p>
            <a:pPr>
              <a:defRPr/>
            </a:pPr>
            <a:r>
              <a:rPr lang="en-US" sz="2000" dirty="0"/>
              <a:t>Books</a:t>
            </a:r>
          </a:p>
          <a:p>
            <a:pPr>
              <a:defRPr/>
            </a:pPr>
            <a:r>
              <a:rPr lang="en-US" sz="2000" dirty="0"/>
              <a:t>Resource/reference material of any kind</a:t>
            </a:r>
          </a:p>
          <a:p>
            <a:pPr>
              <a:defRPr/>
            </a:pPr>
            <a:r>
              <a:rPr lang="en-US" sz="2000" dirty="0"/>
              <a:t>Snacks (only allowed during break</a:t>
            </a:r>
            <a:r>
              <a:rPr lang="en-US" sz="2400" dirty="0"/>
              <a:t>)</a:t>
            </a:r>
          </a:p>
          <a:p>
            <a:pPr>
              <a:defRPr/>
            </a:pPr>
            <a:endParaRPr lang="en-US" sz="2400" dirty="0"/>
          </a:p>
          <a:p>
            <a:pPr>
              <a:defRPr/>
            </a:pPr>
            <a:r>
              <a:rPr lang="en-US" sz="2400" b="1" dirty="0"/>
              <a:t>Invalidations are entered by the Test Administrator into the Administration Report after testing.</a:t>
            </a:r>
          </a:p>
        </p:txBody>
      </p:sp>
      <p:sp>
        <p:nvSpPr>
          <p:cNvPr id="6" name="Slide Number Placeholder 5"/>
          <p:cNvSpPr>
            <a:spLocks noGrp="1"/>
          </p:cNvSpPr>
          <p:nvPr>
            <p:ph type="sldNum" sz="quarter" idx="12"/>
          </p:nvPr>
        </p:nvSpPr>
        <p:spPr/>
        <p:txBody>
          <a:bodyPr/>
          <a:lstStyle/>
          <a:p>
            <a:pPr defTabSz="914400">
              <a:defRPr/>
            </a:pPr>
            <a:fld id="{60F88D64-766A-45C3-93FE-3E1D3068B07A}" type="slidenum">
              <a:rPr lang="en-US" sz="1200">
                <a:solidFill>
                  <a:prstClr val="black">
                    <a:tint val="75000"/>
                  </a:prstClr>
                </a:solidFill>
                <a:latin typeface="Calibri"/>
              </a:rPr>
              <a:pPr defTabSz="914400">
                <a:defRPr/>
              </a:pPr>
              <a:t>4</a:t>
            </a:fld>
            <a:endParaRPr lang="en-US" sz="1200" dirty="0">
              <a:solidFill>
                <a:prstClr val="black">
                  <a:tint val="75000"/>
                </a:prstClr>
              </a:solidFill>
              <a:latin typeface="Calibri"/>
            </a:endParaRPr>
          </a:p>
        </p:txBody>
      </p:sp>
    </p:spTree>
    <p:extLst>
      <p:ext uri="{BB962C8B-B14F-4D97-AF65-F5344CB8AC3E}">
        <p14:creationId xmlns:p14="http://schemas.microsoft.com/office/powerpoint/2010/main" val="27863702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51619"/>
            <a:ext cx="8077200" cy="1096962"/>
          </a:xfrm>
        </p:spPr>
        <p:txBody>
          <a:bodyPr>
            <a:normAutofit/>
          </a:bodyPr>
          <a:lstStyle/>
          <a:p>
            <a:r>
              <a:rPr lang="en-US" dirty="0"/>
              <a:t>Test Administration Resources</a:t>
            </a:r>
          </a:p>
        </p:txBody>
      </p:sp>
      <p:sp>
        <p:nvSpPr>
          <p:cNvPr id="3" name="Content Placeholder 2"/>
          <p:cNvSpPr>
            <a:spLocks noGrp="1"/>
          </p:cNvSpPr>
          <p:nvPr>
            <p:ph idx="1"/>
          </p:nvPr>
        </p:nvSpPr>
        <p:spPr>
          <a:xfrm>
            <a:off x="460695" y="1752599"/>
            <a:ext cx="8839200" cy="5105401"/>
          </a:xfrm>
        </p:spPr>
        <p:txBody>
          <a:bodyPr>
            <a:noAutofit/>
          </a:bodyPr>
          <a:lstStyle/>
          <a:p>
            <a:pPr marL="0" indent="0">
              <a:buNone/>
              <a:tabLst>
                <a:tab pos="5486400" algn="l"/>
              </a:tabLst>
            </a:pPr>
            <a:endParaRPr lang="en-US" sz="2400" dirty="0"/>
          </a:p>
          <a:p>
            <a:pPr marL="0" indent="0">
              <a:buNone/>
              <a:tabLst>
                <a:tab pos="5486400" algn="l"/>
              </a:tabLst>
            </a:pPr>
            <a:r>
              <a:rPr lang="en-US" sz="2000" dirty="0"/>
              <a:t>School Administrator Guide</a:t>
            </a:r>
          </a:p>
          <a:p>
            <a:pPr marL="0" indent="0">
              <a:buNone/>
              <a:tabLst>
                <a:tab pos="5486400" algn="l"/>
              </a:tabLst>
            </a:pPr>
            <a:r>
              <a:rPr lang="en-US" sz="2000" dirty="0"/>
              <a:t>Instructions for Importing Students</a:t>
            </a:r>
          </a:p>
          <a:p>
            <a:pPr marL="0" indent="0">
              <a:buNone/>
              <a:tabLst>
                <a:tab pos="5486400" algn="l"/>
              </a:tabLst>
            </a:pPr>
            <a:r>
              <a:rPr lang="en-US" sz="2000" dirty="0"/>
              <a:t>Test Administration Manual &amp; Checklist</a:t>
            </a:r>
          </a:p>
          <a:p>
            <a:pPr marL="0" indent="0">
              <a:buNone/>
              <a:tabLst>
                <a:tab pos="5486400" algn="l"/>
              </a:tabLst>
            </a:pPr>
            <a:r>
              <a:rPr lang="en-US" sz="2000" b="1" dirty="0"/>
              <a:t>Schedule &amp; Script (modified for  Escambia County)</a:t>
            </a:r>
          </a:p>
          <a:p>
            <a:pPr marL="0" indent="0">
              <a:buNone/>
              <a:tabLst>
                <a:tab pos="5486400" algn="l"/>
              </a:tabLst>
            </a:pPr>
            <a:r>
              <a:rPr lang="en-US" sz="2000" dirty="0"/>
              <a:t>Test Day Help Guide</a:t>
            </a:r>
          </a:p>
          <a:p>
            <a:pPr marL="0" indent="0">
              <a:buNone/>
              <a:tabLst>
                <a:tab pos="5486400" algn="l"/>
              </a:tabLst>
            </a:pPr>
            <a:r>
              <a:rPr lang="en-US" sz="2000" dirty="0"/>
              <a:t>Accommodations Info</a:t>
            </a:r>
          </a:p>
          <a:p>
            <a:pPr marL="0" indent="0">
              <a:buNone/>
              <a:tabLst>
                <a:tab pos="5486400" algn="l"/>
              </a:tabLst>
            </a:pPr>
            <a:r>
              <a:rPr lang="en-US" sz="2000" dirty="0"/>
              <a:t>Accommodations Documentation Guide</a:t>
            </a:r>
          </a:p>
          <a:p>
            <a:pPr marL="0" indent="0">
              <a:buNone/>
              <a:tabLst>
                <a:tab pos="5486400" algn="l"/>
              </a:tabLst>
            </a:pPr>
            <a:endParaRPr lang="en-US" sz="2000" b="1" dirty="0"/>
          </a:p>
          <a:p>
            <a:pPr marL="0" indent="0">
              <a:buNone/>
              <a:tabLst>
                <a:tab pos="5486400" algn="l"/>
              </a:tabLst>
            </a:pPr>
            <a:endParaRPr lang="en-US" sz="2000" b="1" dirty="0"/>
          </a:p>
          <a:p>
            <a:pPr marL="0" indent="0">
              <a:buNone/>
              <a:tabLst>
                <a:tab pos="5486400" algn="l"/>
              </a:tabLst>
            </a:pPr>
            <a:r>
              <a:rPr lang="en-US" sz="2000" b="1" dirty="0"/>
              <a:t>Evaluation Services Website </a:t>
            </a:r>
            <a:r>
              <a:rPr lang="en-US" sz="2000" dirty="0"/>
              <a:t> </a:t>
            </a:r>
            <a:r>
              <a:rPr lang="en-US" sz="2000" dirty="0">
                <a:hlinkClick r:id="rId3">
                  <a:extLst>
                    <a:ext uri="{A12FA001-AC4F-418D-AE19-62706E023703}">
                      <ahyp:hlinkClr xmlns:ahyp="http://schemas.microsoft.com/office/drawing/2018/hyperlinkcolor" val="tx"/>
                    </a:ext>
                  </a:extLst>
                </a:hlinkClick>
              </a:rPr>
              <a:t>www.escambiaschools.org/eval</a:t>
            </a:r>
            <a:endParaRPr lang="en-US" sz="2000" dirty="0"/>
          </a:p>
          <a:p>
            <a:pPr marL="0" indent="0">
              <a:buNone/>
              <a:tabLst>
                <a:tab pos="5486400" algn="l"/>
              </a:tabLst>
            </a:pPr>
            <a:endParaRPr lang="en-US" sz="2400" dirty="0"/>
          </a:p>
          <a:p>
            <a:pPr marL="0" indent="0">
              <a:buNone/>
              <a:tabLst>
                <a:tab pos="5486400" algn="l"/>
              </a:tabLst>
            </a:pPr>
            <a:endParaRPr lang="en-US" sz="2400" dirty="0"/>
          </a:p>
          <a:p>
            <a:pPr marL="0" indent="0">
              <a:buNone/>
              <a:tabLst>
                <a:tab pos="5486400" algn="l"/>
              </a:tabLst>
            </a:pPr>
            <a:endParaRPr lang="en-US" sz="3000" dirty="0"/>
          </a:p>
          <a:p>
            <a:pPr marL="0" indent="0">
              <a:buNone/>
              <a:tabLst>
                <a:tab pos="5486400" algn="l"/>
              </a:tabLst>
            </a:pPr>
            <a:endParaRPr lang="en-US" sz="3000" dirty="0"/>
          </a:p>
          <a:p>
            <a:pPr marL="0" indent="0">
              <a:buNone/>
              <a:tabLst>
                <a:tab pos="5486400" algn="l"/>
              </a:tabLst>
            </a:pPr>
            <a:endParaRPr lang="en-US" sz="3000" dirty="0"/>
          </a:p>
          <a:p>
            <a:pPr marL="0" indent="0">
              <a:buNone/>
              <a:tabLst>
                <a:tab pos="5486400" algn="l"/>
              </a:tabLst>
            </a:pPr>
            <a:endParaRPr lang="en-US" sz="3000" dirty="0"/>
          </a:p>
          <a:p>
            <a:pPr marL="0" indent="0">
              <a:buNone/>
              <a:tabLst>
                <a:tab pos="5486400" algn="l"/>
              </a:tabLst>
            </a:pPr>
            <a:endParaRPr lang="en-US" sz="3000" dirty="0"/>
          </a:p>
          <a:p>
            <a:pPr marL="0" indent="0">
              <a:buNone/>
              <a:tabLst>
                <a:tab pos="5486400" algn="l"/>
              </a:tabLst>
            </a:pPr>
            <a:endParaRPr lang="en-US" sz="3000" dirty="0"/>
          </a:p>
          <a:p>
            <a:pPr marL="0" indent="0">
              <a:buNone/>
              <a:tabLst>
                <a:tab pos="5486400" algn="l"/>
              </a:tabLst>
            </a:pPr>
            <a:endParaRPr lang="en-US" sz="3000" dirty="0"/>
          </a:p>
        </p:txBody>
      </p:sp>
      <p:sp>
        <p:nvSpPr>
          <p:cNvPr id="4" name="Slide Number Placeholder 3"/>
          <p:cNvSpPr>
            <a:spLocks noGrp="1"/>
          </p:cNvSpPr>
          <p:nvPr>
            <p:ph type="sldNum" sz="quarter" idx="12"/>
          </p:nvPr>
        </p:nvSpPr>
        <p:spPr/>
        <p:txBody>
          <a:bodyPr/>
          <a:lstStyle/>
          <a:p>
            <a:pPr defTabSz="914400">
              <a:defRPr/>
            </a:pPr>
            <a:fld id="{60F88D64-766A-45C3-93FE-3E1D3068B07A}" type="slidenum">
              <a:rPr lang="en-US" sz="1200">
                <a:solidFill>
                  <a:prstClr val="black">
                    <a:tint val="75000"/>
                  </a:prstClr>
                </a:solidFill>
                <a:latin typeface="Calibri"/>
              </a:rPr>
              <a:pPr defTabSz="914400">
                <a:defRPr/>
              </a:pPr>
              <a:t>5</a:t>
            </a:fld>
            <a:endParaRPr lang="en-US" sz="1200" dirty="0">
              <a:solidFill>
                <a:prstClr val="black">
                  <a:tint val="75000"/>
                </a:prstClr>
              </a:solidFill>
              <a:latin typeface="Calibri"/>
            </a:endParaRPr>
          </a:p>
        </p:txBody>
      </p:sp>
    </p:spTree>
    <p:extLst>
      <p:ext uri="{BB962C8B-B14F-4D97-AF65-F5344CB8AC3E}">
        <p14:creationId xmlns:p14="http://schemas.microsoft.com/office/powerpoint/2010/main" val="13464410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39F79-643E-46FF-807E-B45A333FE26A}"/>
              </a:ext>
            </a:extLst>
          </p:cNvPr>
          <p:cNvSpPr>
            <a:spLocks noGrp="1"/>
          </p:cNvSpPr>
          <p:nvPr>
            <p:ph type="title"/>
          </p:nvPr>
        </p:nvSpPr>
        <p:spPr/>
        <p:txBody>
          <a:bodyPr/>
          <a:lstStyle/>
          <a:p>
            <a:r>
              <a:rPr lang="en-US" dirty="0"/>
              <a:t>Test Setup</a:t>
            </a:r>
          </a:p>
        </p:txBody>
      </p:sp>
      <p:sp>
        <p:nvSpPr>
          <p:cNvPr id="3" name="Content Placeholder 2">
            <a:extLst>
              <a:ext uri="{FF2B5EF4-FFF2-40B4-BE49-F238E27FC236}">
                <a16:creationId xmlns:a16="http://schemas.microsoft.com/office/drawing/2014/main" id="{5DF2F2F9-1E67-4077-B5EB-C129CE578EF0}"/>
              </a:ext>
            </a:extLst>
          </p:cNvPr>
          <p:cNvSpPr>
            <a:spLocks noGrp="1"/>
          </p:cNvSpPr>
          <p:nvPr>
            <p:ph idx="1"/>
          </p:nvPr>
        </p:nvSpPr>
        <p:spPr/>
        <p:txBody>
          <a:bodyPr>
            <a:normAutofit fontScale="85000" lnSpcReduction="20000"/>
          </a:bodyPr>
          <a:lstStyle/>
          <a:p>
            <a:r>
              <a:rPr lang="en-US" dirty="0"/>
              <a:t>Student Admission/General Announcements (10 minutes)</a:t>
            </a:r>
          </a:p>
          <a:p>
            <a:r>
              <a:rPr lang="en-US" dirty="0"/>
              <a:t>Administrative materials (10 minutes)</a:t>
            </a:r>
          </a:p>
          <a:p>
            <a:r>
              <a:rPr lang="en-US" b="1" dirty="0"/>
              <a:t>Verbal Reasoning </a:t>
            </a:r>
            <a:r>
              <a:rPr lang="en-US" dirty="0"/>
              <a:t>(40 minutes)</a:t>
            </a:r>
          </a:p>
          <a:p>
            <a:pPr lvl="1"/>
            <a:r>
              <a:rPr lang="en-US" dirty="0"/>
              <a:t>40 questions of textual comprehension and textual analysis</a:t>
            </a:r>
          </a:p>
          <a:p>
            <a:r>
              <a:rPr lang="en-US" b="1" dirty="0"/>
              <a:t>Grammar/Writing </a:t>
            </a:r>
            <a:r>
              <a:rPr lang="en-US" dirty="0"/>
              <a:t>(35 minutes)</a:t>
            </a:r>
          </a:p>
          <a:p>
            <a:pPr lvl="1"/>
            <a:r>
              <a:rPr lang="en-US" dirty="0"/>
              <a:t>40 questions of grammatical editing and improvement</a:t>
            </a:r>
          </a:p>
          <a:p>
            <a:r>
              <a:rPr lang="en-US" dirty="0"/>
              <a:t>Break (10 minutes)</a:t>
            </a:r>
          </a:p>
          <a:p>
            <a:r>
              <a:rPr lang="en-US" b="1" dirty="0"/>
              <a:t>Quantitative Reasoning </a:t>
            </a:r>
            <a:r>
              <a:rPr lang="en-US" dirty="0"/>
              <a:t>(45 minutes)</a:t>
            </a:r>
          </a:p>
          <a:p>
            <a:pPr lvl="1"/>
            <a:r>
              <a:rPr lang="en-US" dirty="0"/>
              <a:t>40 questions of logic and mathematics</a:t>
            </a:r>
          </a:p>
          <a:p>
            <a:r>
              <a:rPr lang="en-US" dirty="0"/>
              <a:t>Closing Announcements &amp; Student Surveys (5 minutes)</a:t>
            </a:r>
          </a:p>
          <a:p>
            <a:r>
              <a:rPr lang="en-US" dirty="0"/>
              <a:t>Administration Report &amp; Proctor Survey (5 minutes)</a:t>
            </a:r>
          </a:p>
        </p:txBody>
      </p:sp>
    </p:spTree>
    <p:extLst>
      <p:ext uri="{BB962C8B-B14F-4D97-AF65-F5344CB8AC3E}">
        <p14:creationId xmlns:p14="http://schemas.microsoft.com/office/powerpoint/2010/main" val="35600134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477FD-0406-4C82-8EA4-E46989326E5E}"/>
              </a:ext>
            </a:extLst>
          </p:cNvPr>
          <p:cNvSpPr>
            <a:spLocks noGrp="1"/>
          </p:cNvSpPr>
          <p:nvPr>
            <p:ph type="title"/>
          </p:nvPr>
        </p:nvSpPr>
        <p:spPr/>
        <p:txBody>
          <a:bodyPr/>
          <a:lstStyle/>
          <a:p>
            <a:r>
              <a:rPr lang="en-US" dirty="0"/>
              <a:t>Scores for Mastery</a:t>
            </a:r>
          </a:p>
        </p:txBody>
      </p:sp>
      <p:sp>
        <p:nvSpPr>
          <p:cNvPr id="3" name="Content Placeholder 2">
            <a:extLst>
              <a:ext uri="{FF2B5EF4-FFF2-40B4-BE49-F238E27FC236}">
                <a16:creationId xmlns:a16="http://schemas.microsoft.com/office/drawing/2014/main" id="{8781334C-286E-4A39-A030-E80434137975}"/>
              </a:ext>
            </a:extLst>
          </p:cNvPr>
          <p:cNvSpPr>
            <a:spLocks noGrp="1"/>
          </p:cNvSpPr>
          <p:nvPr>
            <p:ph idx="1"/>
          </p:nvPr>
        </p:nvSpPr>
        <p:spPr/>
        <p:txBody>
          <a:bodyPr/>
          <a:lstStyle/>
          <a:p>
            <a:r>
              <a:rPr lang="en-US" dirty="0"/>
              <a:t>Verbal Reasoning + Grammar/Writing </a:t>
            </a:r>
            <a:r>
              <a:rPr lang="en-US" b="1" dirty="0">
                <a:solidFill>
                  <a:srgbClr val="FF0000"/>
                </a:solidFill>
              </a:rPr>
              <a:t>≥36    </a:t>
            </a:r>
            <a:r>
              <a:rPr lang="en-US" dirty="0"/>
              <a:t>Meets Grade 10 ELA</a:t>
            </a:r>
          </a:p>
          <a:p>
            <a:endParaRPr lang="en-US" dirty="0"/>
          </a:p>
          <a:p>
            <a:r>
              <a:rPr lang="en-US" dirty="0"/>
              <a:t>Quantitative Reasoning </a:t>
            </a:r>
            <a:r>
              <a:rPr lang="en-US" b="1" dirty="0">
                <a:solidFill>
                  <a:srgbClr val="FF0000"/>
                </a:solidFill>
              </a:rPr>
              <a:t>≥ 11    </a:t>
            </a:r>
            <a:r>
              <a:rPr lang="en-US" dirty="0"/>
              <a:t>Meets Algebra 1 EOC </a:t>
            </a:r>
          </a:p>
        </p:txBody>
      </p:sp>
    </p:spTree>
    <p:extLst>
      <p:ext uri="{BB962C8B-B14F-4D97-AF65-F5344CB8AC3E}">
        <p14:creationId xmlns:p14="http://schemas.microsoft.com/office/powerpoint/2010/main" val="34379013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51619"/>
            <a:ext cx="8077200" cy="1096962"/>
          </a:xfrm>
        </p:spPr>
        <p:txBody>
          <a:bodyPr>
            <a:normAutofit/>
          </a:bodyPr>
          <a:lstStyle/>
          <a:p>
            <a:r>
              <a:rPr lang="en-US" dirty="0"/>
              <a:t>School Registration</a:t>
            </a:r>
          </a:p>
        </p:txBody>
      </p:sp>
      <p:sp>
        <p:nvSpPr>
          <p:cNvPr id="3" name="Content Placeholder 2"/>
          <p:cNvSpPr>
            <a:spLocks noGrp="1"/>
          </p:cNvSpPr>
          <p:nvPr>
            <p:ph idx="1"/>
          </p:nvPr>
        </p:nvSpPr>
        <p:spPr>
          <a:xfrm>
            <a:off x="990600" y="2313315"/>
            <a:ext cx="8839200" cy="4782055"/>
          </a:xfrm>
        </p:spPr>
        <p:txBody>
          <a:bodyPr>
            <a:noAutofit/>
          </a:bodyPr>
          <a:lstStyle/>
          <a:p>
            <a:pPr>
              <a:spcBef>
                <a:spcPts val="900"/>
              </a:spcBef>
              <a:spcAft>
                <a:spcPts val="900"/>
              </a:spcAft>
            </a:pPr>
            <a:r>
              <a:rPr lang="en-US" sz="2000" dirty="0"/>
              <a:t>The CLT must be managed at the school level. Eval Services cannot handle school registrations, importing students or accommodations at the district level. </a:t>
            </a:r>
          </a:p>
          <a:p>
            <a:pPr>
              <a:spcBef>
                <a:spcPts val="900"/>
              </a:spcBef>
              <a:spcAft>
                <a:spcPts val="900"/>
              </a:spcAft>
            </a:pPr>
            <a:r>
              <a:rPr lang="en-US" sz="2000" dirty="0"/>
              <a:t>Each school will need to designate a School Administrator for the CLT to handle these tasks.</a:t>
            </a:r>
          </a:p>
          <a:p>
            <a:pPr>
              <a:spcBef>
                <a:spcPts val="900"/>
              </a:spcBef>
              <a:spcAft>
                <a:spcPts val="900"/>
              </a:spcAft>
            </a:pPr>
            <a:r>
              <a:rPr lang="en-US" sz="2000" dirty="0"/>
              <a:t>Your school administrator will use the registration form linked in the Test Administration Manual to register your school.</a:t>
            </a:r>
          </a:p>
          <a:p>
            <a:pPr>
              <a:spcBef>
                <a:spcPts val="900"/>
              </a:spcBef>
              <a:spcAft>
                <a:spcPts val="900"/>
              </a:spcAft>
            </a:pPr>
            <a:r>
              <a:rPr lang="en-US" sz="2000" dirty="0"/>
              <a:t> Registration for a test must occur </a:t>
            </a:r>
            <a:r>
              <a:rPr lang="en-US" sz="2000" b="1" dirty="0"/>
              <a:t>prior</a:t>
            </a:r>
            <a:r>
              <a:rPr lang="en-US" sz="2000" dirty="0"/>
              <a:t> to importing students for that test</a:t>
            </a:r>
            <a:r>
              <a:rPr lang="en-US" sz="2400" dirty="0"/>
              <a:t>.</a:t>
            </a:r>
          </a:p>
          <a:p>
            <a:pPr>
              <a:spcBef>
                <a:spcPts val="900"/>
              </a:spcBef>
              <a:spcAft>
                <a:spcPts val="900"/>
              </a:spcAft>
            </a:pPr>
            <a:endParaRPr lang="en-US" sz="2400" dirty="0"/>
          </a:p>
          <a:p>
            <a:pPr marL="0" indent="0">
              <a:buNone/>
              <a:tabLst>
                <a:tab pos="5486400" algn="l"/>
              </a:tabLst>
            </a:pPr>
            <a:endParaRPr lang="en-US" sz="2400" dirty="0"/>
          </a:p>
          <a:p>
            <a:pPr marL="0" indent="0">
              <a:buNone/>
              <a:tabLst>
                <a:tab pos="5486400" algn="l"/>
              </a:tabLst>
            </a:pPr>
            <a:endParaRPr lang="en-US" sz="2400" dirty="0"/>
          </a:p>
          <a:p>
            <a:pPr marL="0" indent="0">
              <a:buNone/>
              <a:tabLst>
                <a:tab pos="5486400" algn="l"/>
              </a:tabLst>
            </a:pPr>
            <a:endParaRPr lang="en-US" sz="2400" dirty="0"/>
          </a:p>
          <a:p>
            <a:pPr marL="0" indent="0">
              <a:buNone/>
              <a:tabLst>
                <a:tab pos="5486400" algn="l"/>
              </a:tabLst>
            </a:pPr>
            <a:endParaRPr lang="en-US" sz="3000" dirty="0"/>
          </a:p>
          <a:p>
            <a:pPr marL="0" indent="0">
              <a:buNone/>
              <a:tabLst>
                <a:tab pos="5486400" algn="l"/>
              </a:tabLst>
            </a:pPr>
            <a:endParaRPr lang="en-US" sz="3000" dirty="0"/>
          </a:p>
          <a:p>
            <a:pPr marL="0" indent="0">
              <a:buNone/>
              <a:tabLst>
                <a:tab pos="5486400" algn="l"/>
              </a:tabLst>
            </a:pPr>
            <a:endParaRPr lang="en-US" sz="3000" dirty="0"/>
          </a:p>
          <a:p>
            <a:pPr marL="0" indent="0">
              <a:buNone/>
              <a:tabLst>
                <a:tab pos="5486400" algn="l"/>
              </a:tabLst>
            </a:pPr>
            <a:endParaRPr lang="en-US" sz="3000" dirty="0"/>
          </a:p>
          <a:p>
            <a:pPr marL="0" indent="0">
              <a:buNone/>
              <a:tabLst>
                <a:tab pos="5486400" algn="l"/>
              </a:tabLst>
            </a:pPr>
            <a:endParaRPr lang="en-US" sz="3000" dirty="0"/>
          </a:p>
          <a:p>
            <a:pPr marL="0" indent="0">
              <a:buNone/>
              <a:tabLst>
                <a:tab pos="5486400" algn="l"/>
              </a:tabLst>
            </a:pPr>
            <a:endParaRPr lang="en-US" sz="3000" dirty="0"/>
          </a:p>
          <a:p>
            <a:pPr marL="0" indent="0">
              <a:buNone/>
              <a:tabLst>
                <a:tab pos="5486400" algn="l"/>
              </a:tabLst>
            </a:pPr>
            <a:endParaRPr lang="en-US" sz="3000" dirty="0"/>
          </a:p>
        </p:txBody>
      </p:sp>
      <p:sp>
        <p:nvSpPr>
          <p:cNvPr id="4" name="Slide Number Placeholder 3"/>
          <p:cNvSpPr>
            <a:spLocks noGrp="1"/>
          </p:cNvSpPr>
          <p:nvPr>
            <p:ph type="sldNum" sz="quarter" idx="12"/>
          </p:nvPr>
        </p:nvSpPr>
        <p:spPr/>
        <p:txBody>
          <a:bodyPr/>
          <a:lstStyle/>
          <a:p>
            <a:pPr defTabSz="914400">
              <a:defRPr/>
            </a:pPr>
            <a:fld id="{60F88D64-766A-45C3-93FE-3E1D3068B07A}" type="slidenum">
              <a:rPr lang="en-US" sz="1200">
                <a:solidFill>
                  <a:prstClr val="black">
                    <a:tint val="75000"/>
                  </a:prstClr>
                </a:solidFill>
                <a:latin typeface="Calibri"/>
              </a:rPr>
              <a:pPr defTabSz="914400">
                <a:defRPr/>
              </a:pPr>
              <a:t>8</a:t>
            </a:fld>
            <a:endParaRPr lang="en-US" sz="1200" dirty="0">
              <a:solidFill>
                <a:prstClr val="black">
                  <a:tint val="75000"/>
                </a:prstClr>
              </a:solidFill>
              <a:latin typeface="Calibri"/>
            </a:endParaRPr>
          </a:p>
        </p:txBody>
      </p:sp>
    </p:spTree>
    <p:extLst>
      <p:ext uri="{BB962C8B-B14F-4D97-AF65-F5344CB8AC3E}">
        <p14:creationId xmlns:p14="http://schemas.microsoft.com/office/powerpoint/2010/main" val="41634374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2EA72-97B8-4338-B8CC-7CDEC7676C7D}"/>
              </a:ext>
            </a:extLst>
          </p:cNvPr>
          <p:cNvSpPr>
            <a:spLocks noGrp="1"/>
          </p:cNvSpPr>
          <p:nvPr>
            <p:ph type="title"/>
          </p:nvPr>
        </p:nvSpPr>
        <p:spPr/>
        <p:txBody>
          <a:bodyPr/>
          <a:lstStyle/>
          <a:p>
            <a:r>
              <a:rPr lang="en-US" dirty="0"/>
              <a:t>Registration</a:t>
            </a:r>
          </a:p>
        </p:txBody>
      </p:sp>
      <p:sp>
        <p:nvSpPr>
          <p:cNvPr id="3" name="Content Placeholder 2">
            <a:extLst>
              <a:ext uri="{FF2B5EF4-FFF2-40B4-BE49-F238E27FC236}">
                <a16:creationId xmlns:a16="http://schemas.microsoft.com/office/drawing/2014/main" id="{7EF0D7B7-1B2C-4DF9-942F-B55E402A2761}"/>
              </a:ext>
            </a:extLst>
          </p:cNvPr>
          <p:cNvSpPr>
            <a:spLocks noGrp="1"/>
          </p:cNvSpPr>
          <p:nvPr>
            <p:ph idx="1"/>
          </p:nvPr>
        </p:nvSpPr>
        <p:spPr/>
        <p:txBody>
          <a:bodyPr/>
          <a:lstStyle/>
          <a:p>
            <a:r>
              <a:rPr lang="en-US" dirty="0"/>
              <a:t>Schools must have a registered account with CLT</a:t>
            </a:r>
          </a:p>
          <a:p>
            <a:r>
              <a:rPr lang="en-US" dirty="0"/>
              <a:t>Go to </a:t>
            </a:r>
            <a:r>
              <a:rPr lang="en-US" dirty="0">
                <a:hlinkClick r:id="rId2"/>
              </a:rPr>
              <a:t>www.cltexam.com</a:t>
            </a:r>
            <a:endParaRPr lang="en-US" dirty="0"/>
          </a:p>
          <a:p>
            <a:pPr lvl="1"/>
            <a:r>
              <a:rPr lang="en-US" dirty="0"/>
              <a:t>At the top, click on “For Schools”</a:t>
            </a:r>
          </a:p>
          <a:p>
            <a:pPr lvl="1"/>
            <a:r>
              <a:rPr lang="en-US" dirty="0"/>
              <a:t>Scroll down the select the “CLT for Florida Schools” button</a:t>
            </a:r>
          </a:p>
          <a:p>
            <a:pPr lvl="1"/>
            <a:r>
              <a:rPr lang="en-US" dirty="0"/>
              <a:t>Select “Order tests”</a:t>
            </a:r>
          </a:p>
          <a:p>
            <a:pPr lvl="1"/>
            <a:r>
              <a:rPr lang="en-US" dirty="0"/>
              <a:t>Select “Order Online tests”</a:t>
            </a:r>
          </a:p>
          <a:p>
            <a:pPr lvl="1"/>
            <a:r>
              <a:rPr lang="en-US" dirty="0"/>
              <a:t>Complete the registration form </a:t>
            </a:r>
          </a:p>
          <a:p>
            <a:r>
              <a:rPr lang="en-US" dirty="0"/>
              <a:t>If you have an existing account, you can log in and order for a certain date</a:t>
            </a:r>
          </a:p>
          <a:p>
            <a:pPr lvl="1"/>
            <a:endParaRPr lang="en-US" dirty="0"/>
          </a:p>
        </p:txBody>
      </p:sp>
    </p:spTree>
    <p:extLst>
      <p:ext uri="{BB962C8B-B14F-4D97-AF65-F5344CB8AC3E}">
        <p14:creationId xmlns:p14="http://schemas.microsoft.com/office/powerpoint/2010/main" val="354058620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4159</TotalTime>
  <Words>1309</Words>
  <Application>Microsoft Office PowerPoint</Application>
  <PresentationFormat>Widescreen</PresentationFormat>
  <Paragraphs>193</Paragraphs>
  <Slides>20</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Century Gothic</vt:lpstr>
      <vt:lpstr>Wingdings 3</vt:lpstr>
      <vt:lpstr>Ion Boardroom</vt:lpstr>
      <vt:lpstr>CLT (Classic Learning Test)</vt:lpstr>
      <vt:lpstr>Usage</vt:lpstr>
      <vt:lpstr>Test Security</vt:lpstr>
      <vt:lpstr>Test Security</vt:lpstr>
      <vt:lpstr>Test Administration Resources</vt:lpstr>
      <vt:lpstr>Test Setup</vt:lpstr>
      <vt:lpstr>Scores for Mastery</vt:lpstr>
      <vt:lpstr>School Registration</vt:lpstr>
      <vt:lpstr>Registration</vt:lpstr>
      <vt:lpstr>School Registration Form</vt:lpstr>
      <vt:lpstr>Student Import</vt:lpstr>
      <vt:lpstr>Login Tickets</vt:lpstr>
      <vt:lpstr>Accommodations</vt:lpstr>
      <vt:lpstr>CLT Dates/Deadlines</vt:lpstr>
      <vt:lpstr>Before Testing</vt:lpstr>
      <vt:lpstr>On Test Day</vt:lpstr>
      <vt:lpstr>On Test Day</vt:lpstr>
      <vt:lpstr>After Testing (Test Administrators)</vt:lpstr>
      <vt:lpstr>After Testing (School Administrators)</vt:lpstr>
      <vt:lpstr>After Testing (Students)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CLT (Classic Learning Test)</dc:title>
  <dc:creator>Heather Rykard</dc:creator>
  <cp:lastModifiedBy>Heather Rykard</cp:lastModifiedBy>
  <cp:revision>9</cp:revision>
  <dcterms:created xsi:type="dcterms:W3CDTF">2024-08-12T15:31:47Z</dcterms:created>
  <dcterms:modified xsi:type="dcterms:W3CDTF">2024-08-19T13:07:05Z</dcterms:modified>
</cp:coreProperties>
</file>